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22"/>
  </p:notesMasterIdLst>
  <p:handoutMasterIdLst>
    <p:handoutMasterId r:id="rId23"/>
  </p:handoutMasterIdLst>
  <p:sldIdLst>
    <p:sldId id="694" r:id="rId2"/>
    <p:sldId id="695" r:id="rId3"/>
    <p:sldId id="706" r:id="rId4"/>
    <p:sldId id="711" r:id="rId5"/>
    <p:sldId id="712" r:id="rId6"/>
    <p:sldId id="673" r:id="rId7"/>
    <p:sldId id="674" r:id="rId8"/>
    <p:sldId id="675" r:id="rId9"/>
    <p:sldId id="677" r:id="rId10"/>
    <p:sldId id="678" r:id="rId11"/>
    <p:sldId id="679" r:id="rId12"/>
    <p:sldId id="713" r:id="rId13"/>
    <p:sldId id="700" r:id="rId14"/>
    <p:sldId id="701" r:id="rId15"/>
    <p:sldId id="702" r:id="rId16"/>
    <p:sldId id="705" r:id="rId17"/>
    <p:sldId id="685" r:id="rId18"/>
    <p:sldId id="686" r:id="rId19"/>
    <p:sldId id="691" r:id="rId20"/>
    <p:sldId id="617" r:id="rId21"/>
  </p:sldIdLst>
  <p:sldSz cx="9144000" cy="6858000" type="screen4x3"/>
  <p:notesSz cx="6669088" cy="9753600"/>
  <p:defaultTextStyle>
    <a:defPPr>
      <a:defRPr lang="th-TH"/>
    </a:defPPr>
    <a:lvl1pPr algn="ctr" rtl="0" fontAlgn="base">
      <a:spcBef>
        <a:spcPct val="50000"/>
      </a:spcBef>
      <a:spcAft>
        <a:spcPct val="0"/>
      </a:spcAft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1pPr>
    <a:lvl2pPr marL="457200" algn="ctr" rtl="0" fontAlgn="base">
      <a:spcBef>
        <a:spcPct val="50000"/>
      </a:spcBef>
      <a:spcAft>
        <a:spcPct val="0"/>
      </a:spcAft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2pPr>
    <a:lvl3pPr marL="914400" algn="ctr" rtl="0" fontAlgn="base">
      <a:spcBef>
        <a:spcPct val="50000"/>
      </a:spcBef>
      <a:spcAft>
        <a:spcPct val="0"/>
      </a:spcAft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3pPr>
    <a:lvl4pPr marL="1371600" algn="ctr" rtl="0" fontAlgn="base">
      <a:spcBef>
        <a:spcPct val="50000"/>
      </a:spcBef>
      <a:spcAft>
        <a:spcPct val="0"/>
      </a:spcAft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4pPr>
    <a:lvl5pPr marL="1828800" algn="ctr" rtl="0" fontAlgn="base">
      <a:spcBef>
        <a:spcPct val="50000"/>
      </a:spcBef>
      <a:spcAft>
        <a:spcPct val="0"/>
      </a:spcAft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5pPr>
    <a:lvl6pPr marL="2286000" algn="l" defTabSz="914400" rtl="0" eaLnBrk="1" latinLnBrk="0" hangingPunct="1"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6pPr>
    <a:lvl7pPr marL="2743200" algn="l" defTabSz="914400" rtl="0" eaLnBrk="1" latinLnBrk="0" hangingPunct="1"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7pPr>
    <a:lvl8pPr marL="3200400" algn="l" defTabSz="914400" rtl="0" eaLnBrk="1" latinLnBrk="0" hangingPunct="1"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8pPr>
    <a:lvl9pPr marL="3657600" algn="l" defTabSz="914400" rtl="0" eaLnBrk="1" latinLnBrk="0" hangingPunct="1">
      <a:defRPr sz="2800" b="1" kern="1200">
        <a:solidFill>
          <a:srgbClr val="292929"/>
        </a:solidFill>
        <a:latin typeface="Cordia New" pitchFamily="34" charset="-34"/>
        <a:ea typeface="+mn-ea"/>
        <a:cs typeface="Cordia New" pitchFamily="34" charset="-34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00FF"/>
    <a:srgbClr val="FF99FF"/>
    <a:srgbClr val="00FF00"/>
    <a:srgbClr val="008000"/>
    <a:srgbClr val="FF5050"/>
    <a:srgbClr val="CC0000"/>
    <a:srgbClr val="FFFFCC"/>
    <a:srgbClr val="CC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ไม่มีลักษณะ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750" autoAdjust="0"/>
  </p:normalViewPr>
  <p:slideViewPr>
    <p:cSldViewPr>
      <p:cViewPr>
        <p:scale>
          <a:sx n="77" d="100"/>
          <a:sy n="77" d="100"/>
        </p:scale>
        <p:origin x="-119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8845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263" y="0"/>
            <a:ext cx="2890336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63776"/>
            <a:ext cx="2888845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263" y="9263776"/>
            <a:ext cx="2890336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fld id="{0D0D526F-BD26-4A45-8608-C775B7A62CC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322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8845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263" y="0"/>
            <a:ext cx="2890336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0250"/>
            <a:ext cx="48752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803" y="4632714"/>
            <a:ext cx="5333482" cy="439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63776"/>
            <a:ext cx="2888845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263" y="9263776"/>
            <a:ext cx="2890336" cy="4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fld id="{016F244F-B2C7-4958-A59A-BDC7718540F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3507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882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6789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9543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0167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3057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562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61745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52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882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0532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864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145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0631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2452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6478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6F244F-B2C7-4958-A59A-BDC7718540F0}" type="slidenum">
              <a:rPr lang="en-US" smtClean="0"/>
              <a:pPr>
                <a:defRPr/>
              </a:pPr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562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33F04-9BC5-4BC6-A7F1-EFC1D0743DE0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774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CE2D5-2460-4188-9252-1DE7EF484F3B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07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ECC36-2C51-4EFC-91B3-E3BC133575E8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442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64E96-05B4-4136-8FB5-75AD28D5E7D5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0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5FA7D-8B0C-47BE-9E91-CA1F0C156F2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74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3A02B-C271-40B1-A4CE-1760DC236A2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205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A21C2-80E1-40A0-9305-A793646C8F28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097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71426-EBC6-4D94-8256-56592AE9753C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747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54CEB-E6D8-43A2-BA9A-214D335B699B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509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DFFC3-99F8-45AE-A4C9-815B0162DB37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907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7A5AF-180E-4788-AFC0-DF35C389CB59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007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37C2EC-6355-4F8E-9D0E-30F1EA8EC683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219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822804" y="1003765"/>
            <a:ext cx="7672293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h-TH" sz="44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อบรบการใช้งานและการบำรุงรักษาเบื้องต้น</a:t>
            </a:r>
            <a:endParaRPr lang="th-TH" sz="6600" spc="5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82371" y="1904888"/>
            <a:ext cx="817925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h-TH" sz="48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เครื่องสำรองไฟฟ้า </a:t>
            </a:r>
            <a:r>
              <a:rPr lang="en-US" sz="48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(UPS)</a:t>
            </a:r>
          </a:p>
          <a:p>
            <a:r>
              <a:rPr lang="th-TH" sz="48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รุ่น </a:t>
            </a:r>
            <a:r>
              <a:rPr lang="en-US" sz="48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TR-1000</a:t>
            </a:r>
            <a:r>
              <a:rPr lang="th-TH" sz="48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&amp; TR-2000</a:t>
            </a:r>
            <a:endParaRPr lang="th-TH" sz="4800" spc="5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31D1AD4-1D45-4353-932D-715811D193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0" y="4149100"/>
            <a:ext cx="6080009" cy="278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20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6516" y="3203543"/>
            <a:ext cx="9108630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eaLnBrk="1" hangingPunct="1"/>
            <a:r>
              <a:rPr lang="th-TH" sz="4800" dirty="0">
                <a:solidFill>
                  <a:srgbClr val="FF0000"/>
                </a:solidFill>
                <a:latin typeface="Angsana New" pitchFamily="18" charset="-34"/>
                <a:cs typeface="BrowalliaUPC" pitchFamily="34" charset="-34"/>
              </a:rPr>
              <a:t>ขั้นตอนการเปิด-ปิดเครื่องสำรองไฟฟ้า (</a:t>
            </a:r>
            <a:r>
              <a:rPr lang="en-US" sz="4800" dirty="0">
                <a:solidFill>
                  <a:srgbClr val="FF0000"/>
                </a:solidFill>
                <a:latin typeface="Angsana New" pitchFamily="18" charset="-34"/>
                <a:cs typeface="BrowalliaUPC" pitchFamily="34" charset="-34"/>
              </a:rPr>
              <a:t>UPS)</a:t>
            </a:r>
          </a:p>
        </p:txBody>
      </p:sp>
      <p:pic>
        <p:nvPicPr>
          <p:cNvPr id="5" name="Picture 5" descr="F:\Logo\Logo POWERMATIC.bmp">
            <a:extLst>
              <a:ext uri="{FF2B5EF4-FFF2-40B4-BE49-F238E27FC236}">
                <a16:creationId xmlns:a16="http://schemas.microsoft.com/office/drawing/2014/main" xmlns="" id="{16B845F2-2C13-4D1F-A2C1-BA5955E52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568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54028" y="1628750"/>
            <a:ext cx="8497314" cy="456295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th-TH" dirty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การเปิดเครื่อง ขณะที่ไฟฟ้าด้านเข้าปกติ</a:t>
            </a:r>
            <a:endParaRPr lang="en-US" dirty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  <a:p>
            <a:pPr marL="342900" indent="-342900" algn="thaiDist">
              <a:buFont typeface="Arial" pitchFamily="34" charset="0"/>
              <a:buChar char="•"/>
            </a:pPr>
            <a:r>
              <a:rPr lang="th-TH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ตรวจสอบระบบไฟฟ้าด้านเข้า</a:t>
            </a:r>
          </a:p>
          <a:p>
            <a:pPr marL="342900" indent="-342900" algn="thaiDist">
              <a:buFont typeface="Arial" pitchFamily="34" charset="0"/>
              <a:buChar char="•"/>
            </a:pPr>
            <a:r>
              <a:rPr lang="th-TH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กดปุ่ม </a:t>
            </a:r>
            <a:r>
              <a:rPr lang="en-US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ON/ENTER </a:t>
            </a:r>
            <a:r>
              <a:rPr lang="th-TH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หน้าเครื่อง ค้างไว้ 0.5 วินาที เพื่อเปิดเครื่อง (จะได้ยินเสียงเตือนดัง 1 ครั้ง)</a:t>
            </a:r>
          </a:p>
          <a:p>
            <a:pPr marL="342900" indent="-342900" algn="thaiDist">
              <a:buFont typeface="Arial" pitchFamily="34" charset="0"/>
              <a:buChar char="•"/>
            </a:pPr>
            <a:r>
              <a:rPr lang="th-TH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หลังจากนั้น 2-3 วินาที เครื่องจะทำงานในสถานะปกติ (</a:t>
            </a:r>
            <a:r>
              <a:rPr lang="en-US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AC MODE) </a:t>
            </a:r>
            <a:r>
              <a:rPr lang="th-TH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หรือ </a:t>
            </a:r>
            <a:r>
              <a:rPr lang="en-US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INVERTER </a:t>
            </a:r>
            <a:r>
              <a:rPr lang="th-TH" sz="2400" dirty="0">
                <a:solidFill>
                  <a:schemeClr val="tx2">
                    <a:lumMod val="95000"/>
                    <a:lumOff val="5000"/>
                  </a:schemeClr>
                </a:solidFill>
                <a:latin typeface="Cordia New" pitchFamily="34" charset="-34"/>
                <a:cs typeface="Cordia New" pitchFamily="34" charset="-34"/>
              </a:rPr>
              <a:t>จะจ่ายไฟให้กับอุปกรณ์</a:t>
            </a:r>
          </a:p>
          <a:p>
            <a:pPr algn="l"/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การปิดเครื่อง</a:t>
            </a:r>
            <a:endParaRPr lang="en-US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  <a:p>
            <a:pPr algn="l"/>
            <a:r>
              <a:rPr lang="th-TH" sz="2400" dirty="0">
                <a:solidFill>
                  <a:schemeClr val="accent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กดปุ่ม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OFF/ESC </a:t>
            </a:r>
            <a:r>
              <a:rPr lang="th-TH" sz="2400" dirty="0">
                <a:solidFill>
                  <a:schemeClr val="accent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ด้านหน้าเครื่อง ค้างไว้ 0.5 วินาที จะมีเสียงร้องเตือน 1 ครั้ง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UPS </a:t>
            </a:r>
            <a:r>
              <a:rPr lang="th-TH" sz="2400" dirty="0">
                <a:solidFill>
                  <a:schemeClr val="accent2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ปิด</a:t>
            </a:r>
            <a:endParaRPr lang="th-TH" sz="2400" b="0" dirty="0">
              <a:solidFill>
                <a:schemeClr val="accent2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4" name="Picture 5" descr="F:\Logo\Logo POWERMATIC.bmp">
            <a:extLst>
              <a:ext uri="{FF2B5EF4-FFF2-40B4-BE49-F238E27FC236}">
                <a16:creationId xmlns:a16="http://schemas.microsoft.com/office/drawing/2014/main" xmlns="" id="{17B520FB-6151-48BD-B5F3-B6E174BF1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376969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pic>
        <p:nvPicPr>
          <p:cNvPr id="3" name="Picture 5" descr="F:\Logo\Logo POWERMATIC.bmp"/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0963" y="1124680"/>
            <a:ext cx="8555347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eaLnBrk="1" hangingPunct="1"/>
            <a:r>
              <a:rPr lang="th-TH" sz="4800" dirty="0">
                <a:solidFill>
                  <a:schemeClr val="tx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ngsana New" pitchFamily="18" charset="-34"/>
                <a:cs typeface="BrowalliaUPC" pitchFamily="34" charset="-34"/>
              </a:rPr>
              <a:t>ตำแหน่งปุ่มรุ่น </a:t>
            </a:r>
            <a:r>
              <a:rPr lang="en-US" sz="4800" dirty="0">
                <a:solidFill>
                  <a:schemeClr val="tx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ngsana New" pitchFamily="18" charset="-34"/>
                <a:cs typeface="BrowalliaUPC" pitchFamily="34" charset="-34"/>
              </a:rPr>
              <a:t>TR-1000</a:t>
            </a:r>
            <a:endParaRPr lang="th-TH" sz="4400" dirty="0">
              <a:solidFill>
                <a:schemeClr val="tx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Angsana New" pitchFamily="18" charset="-34"/>
              <a:cs typeface="BrowalliaUPC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D6923FA-1E13-45EB-9036-CAEAA49A4F9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7" t="19549" r="9837"/>
          <a:stretch/>
        </p:blipFill>
        <p:spPr>
          <a:xfrm rot="10800000">
            <a:off x="1655595" y="2126451"/>
            <a:ext cx="5832810" cy="4560209"/>
          </a:xfrm>
          <a:prstGeom prst="rect">
            <a:avLst/>
          </a:prstGeom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xmlns="" id="{62FD5915-B735-4ED2-8E2F-91D9DAEB9DA4}"/>
              </a:ext>
            </a:extLst>
          </p:cNvPr>
          <p:cNvSpPr/>
          <p:nvPr/>
        </p:nvSpPr>
        <p:spPr>
          <a:xfrm>
            <a:off x="899490" y="5354962"/>
            <a:ext cx="1342597" cy="407821"/>
          </a:xfrm>
          <a:prstGeom prst="wedgeRectCallout">
            <a:avLst>
              <a:gd name="adj1" fmla="val 84266"/>
              <a:gd name="adj2" fmla="val 74648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ปุ่มเปิด/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xmlns="" id="{DCE03199-F1CC-486F-AEEC-E31487C3A4A3}"/>
              </a:ext>
            </a:extLst>
          </p:cNvPr>
          <p:cNvSpPr/>
          <p:nvPr/>
        </p:nvSpPr>
        <p:spPr>
          <a:xfrm>
            <a:off x="6372250" y="5325499"/>
            <a:ext cx="935425" cy="407821"/>
          </a:xfrm>
          <a:prstGeom prst="wedgeRectCallout">
            <a:avLst>
              <a:gd name="adj1" fmla="val -91858"/>
              <a:gd name="adj2" fmla="val 65545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ปุ่มปิด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6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2680850" y="286318"/>
            <a:ext cx="64130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dirty="0">
                <a:solidFill>
                  <a:srgbClr val="000099"/>
                </a:solidFill>
                <a:latin typeface="Swis721 BdOul BT" pitchFamily="82" charset="0"/>
              </a:rPr>
              <a:t>หน้าจอแสดงผลเครื่องสำรองไฟฟ้า (</a:t>
            </a:r>
            <a:r>
              <a:rPr lang="en-US" sz="3200" dirty="0">
                <a:solidFill>
                  <a:srgbClr val="000099"/>
                </a:solidFill>
                <a:latin typeface="Swis721 BdOul BT" pitchFamily="82" charset="0"/>
              </a:rPr>
              <a:t>UPS)</a:t>
            </a: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" t="2258" r="2077" b="32287"/>
          <a:stretch/>
        </p:blipFill>
        <p:spPr bwMode="auto">
          <a:xfrm>
            <a:off x="1806398" y="1209368"/>
            <a:ext cx="5380978" cy="257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410" y="4295515"/>
            <a:ext cx="345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1. ข้อมูลไฟฟ้าขาเข้าและแรงดันแบตเตอรี่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5432" y="4695625"/>
            <a:ext cx="144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2. เวลาสำรองไฟ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5432" y="5095735"/>
            <a:ext cx="345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3. การทำงานผิดพลาด </a:t>
            </a:r>
            <a:r>
              <a:rPr lang="en-US" sz="2000" dirty="0"/>
              <a:t>(Fault Code)</a:t>
            </a:r>
            <a:endParaRPr lang="th-TH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6443" y="5505677"/>
            <a:ext cx="179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4. เปิด-ปิดเสียงเตือน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559" y="5926968"/>
            <a:ext cx="3577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5. ข้อมูลไฟฟ้าขาออกและแรงดันแบตเตอรี่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16020" y="4323833"/>
            <a:ext cx="345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6. ปริมาณอุปกรณ์ต่อพ่วง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18041" y="4723943"/>
            <a:ext cx="3670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7. สถานะชุดจ่ายไฟขาออกแบบกำหนดเองได้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18042" y="5124053"/>
            <a:ext cx="3456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8. </a:t>
            </a:r>
            <a:r>
              <a:rPr lang="th-TH" sz="2000" dirty="0" err="1"/>
              <a:t>สถานะการ</a:t>
            </a:r>
            <a:r>
              <a:rPr lang="th-TH" sz="2000" dirty="0"/>
              <a:t>ทำงานของเครื่อง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19053" y="5533995"/>
            <a:ext cx="179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sz="2000" dirty="0"/>
              <a:t>9. ปริมาณแบตเตอรี่</a:t>
            </a:r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0" y="908050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14" name="Picture 5" descr="F:\Logo\Logo POWERMATIC.bmp">
            <a:extLst>
              <a:ext uri="{FF2B5EF4-FFF2-40B4-BE49-F238E27FC236}">
                <a16:creationId xmlns:a16="http://schemas.microsoft.com/office/drawing/2014/main" xmlns="" id="{5399F015-0AB8-4D13-93C5-5FA1BC53B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2868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732286" y="1124680"/>
            <a:ext cx="7368204" cy="646986"/>
          </a:xfrm>
          <a:prstGeom prst="round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</a:rPr>
              <a:t>การปิดเสียงเตือน</a:t>
            </a:r>
            <a:r>
              <a:rPr lang="th-TH" sz="3200" spc="300" dirty="0">
                <a:solidFill>
                  <a:schemeClr val="bg1">
                    <a:lumMod val="95000"/>
                  </a:schemeClr>
                </a:solidFill>
              </a:rPr>
              <a:t>ของเครื่อง </a:t>
            </a:r>
            <a:r>
              <a:rPr lang="en-US" sz="3200" spc="300" dirty="0">
                <a:solidFill>
                  <a:schemeClr val="bg1">
                    <a:lumMod val="95000"/>
                  </a:schemeClr>
                </a:solidFill>
              </a:rPr>
              <a:t>UPS</a:t>
            </a:r>
            <a:endParaRPr lang="th-TH" sz="3200" spc="3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450" y="2276840"/>
            <a:ext cx="79931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1. </a:t>
            </a:r>
            <a:r>
              <a:rPr lang="th-TH" dirty="0"/>
              <a:t>ตรวจสอบการทำงานของเครื่องต้องอยู่ในสถานะจ่ายไฟสำรองจากแบตเตอรี่เท่านั้น</a:t>
            </a:r>
            <a:r>
              <a:rPr lang="en-US" dirty="0"/>
              <a:t> </a:t>
            </a:r>
          </a:p>
          <a:p>
            <a:pPr algn="l"/>
            <a:r>
              <a:rPr lang="en-US" dirty="0"/>
              <a:t>2. </a:t>
            </a:r>
            <a:r>
              <a:rPr lang="th-TH" dirty="0"/>
              <a:t>กดปุ่ม</a:t>
            </a:r>
            <a:r>
              <a:rPr lang="en-US" dirty="0"/>
              <a:t> MUTE/DOWN </a:t>
            </a:r>
            <a:r>
              <a:rPr lang="th-TH" dirty="0"/>
              <a:t>ที่ด้านหน้าเครื่องค้างไว้ประมาณ</a:t>
            </a:r>
            <a:r>
              <a:rPr lang="en-US" dirty="0"/>
              <a:t> 5 </a:t>
            </a:r>
            <a:r>
              <a:rPr lang="th-TH" dirty="0"/>
              <a:t>วินาที เครื่องจะแสดงสัญลักษณ์         ลำโพงมีเครื่องหมายกากบาทแสดงถึงการปิดเสียงเตือนเรียบร้อยแล้ว</a:t>
            </a:r>
            <a:r>
              <a:rPr lang="en-US" dirty="0"/>
              <a:t> </a:t>
            </a:r>
          </a:p>
          <a:p>
            <a:pPr algn="l"/>
            <a:r>
              <a:rPr lang="en-US" dirty="0"/>
              <a:t>3. </a:t>
            </a:r>
            <a:r>
              <a:rPr lang="th-TH" dirty="0"/>
              <a:t>เมื่อเครื่องจ่ายไฟสำรองจากแบตเตอรี่จนใกล้หมด เครื่องจะกลับมาส่งเสียงเตือนอีกครั้งโดยอัตโนมัติ และไม่สามารถปิดเสียงเตือนได้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263" y="3798905"/>
            <a:ext cx="470921" cy="422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0" y="908050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6" name="Picture 5" descr="F:\Logo\Logo POWERMATIC.bmp">
            <a:extLst>
              <a:ext uri="{FF2B5EF4-FFF2-40B4-BE49-F238E27FC236}">
                <a16:creationId xmlns:a16="http://schemas.microsoft.com/office/drawing/2014/main" xmlns="" id="{9F4C4C90-B82E-494B-9822-386FE15EE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1900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732286" y="1124680"/>
            <a:ext cx="7368204" cy="646986"/>
          </a:xfrm>
          <a:prstGeom prst="round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th-TH" sz="3200" dirty="0">
                <a:solidFill>
                  <a:schemeClr val="bg1"/>
                </a:solidFill>
              </a:rPr>
              <a:t>สัญญาณเตือน</a:t>
            </a:r>
            <a:r>
              <a:rPr lang="th-TH" sz="3200" spc="300" dirty="0">
                <a:solidFill>
                  <a:schemeClr val="bg1">
                    <a:lumMod val="95000"/>
                  </a:schemeClr>
                </a:solidFill>
              </a:rPr>
              <a:t>ของเครื่อง </a:t>
            </a:r>
            <a:r>
              <a:rPr lang="en-US" sz="3200" spc="300" dirty="0">
                <a:solidFill>
                  <a:schemeClr val="bg1">
                    <a:lumMod val="95000"/>
                  </a:schemeClr>
                </a:solidFill>
              </a:rPr>
              <a:t>UPS</a:t>
            </a:r>
            <a:endParaRPr lang="th-TH" sz="3200" spc="3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0" y="908050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5" name="Picture 5" descr="F:\Logo\Logo POWERMATIC.bmp">
            <a:extLst>
              <a:ext uri="{FF2B5EF4-FFF2-40B4-BE49-F238E27FC236}">
                <a16:creationId xmlns:a16="http://schemas.microsoft.com/office/drawing/2014/main" xmlns="" id="{23B0F17D-5B87-4297-9B90-3E2D4B489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9D657C9-EAFE-458E-A33B-B54F9F47F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701" y="2009421"/>
            <a:ext cx="6300598" cy="461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67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0193" y="1195650"/>
            <a:ext cx="467783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292929"/>
            </a:outerShdw>
          </a:effectLst>
        </p:spPr>
        <p:txBody>
          <a:bodyPr wrap="square">
            <a:spAutoFit/>
          </a:bodyPr>
          <a:lstStyle/>
          <a:p>
            <a:pPr algn="l"/>
            <a:r>
              <a:rPr lang="th-TH" sz="6600" dirty="0">
                <a:solidFill>
                  <a:srgbClr val="FF0000"/>
                </a:solidFill>
              </a:rPr>
              <a:t>รหัสข้อผิดพลาด </a:t>
            </a:r>
            <a:endParaRPr lang="en-US" sz="6600" dirty="0">
              <a:solidFill>
                <a:srgbClr val="FF0000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0" y="908050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5" name="Picture 5" descr="F:\Logo\Logo POWERMATIC.bmp">
            <a:extLst>
              <a:ext uri="{FF2B5EF4-FFF2-40B4-BE49-F238E27FC236}">
                <a16:creationId xmlns:a16="http://schemas.microsoft.com/office/drawing/2014/main" xmlns="" id="{7294291D-E999-48A3-8885-0DAE9970F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3438035-2463-44D2-8D92-74A199555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12" y="2303646"/>
            <a:ext cx="8262663" cy="34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051650" y="1196691"/>
            <a:ext cx="5112710" cy="64698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eaLnBrk="1" hangingPunct="1"/>
            <a:r>
              <a:rPr lang="th-TH" sz="3200" dirty="0">
                <a:solidFill>
                  <a:schemeClr val="bg1">
                    <a:lumMod val="95000"/>
                  </a:schemeClr>
                </a:solidFill>
                <a:latin typeface="Browallia New" pitchFamily="34" charset="-34"/>
                <a:cs typeface="BrowalliaUPC" pitchFamily="34" charset="-34"/>
              </a:rPr>
              <a:t>การแก้ปัญหาเบื้องต้น</a:t>
            </a:r>
          </a:p>
        </p:txBody>
      </p:sp>
      <p:pic>
        <p:nvPicPr>
          <p:cNvPr id="7" name="Picture 2" descr="C:\Users\TOSSAPORN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410" y="1916790"/>
            <a:ext cx="8497180" cy="4752660"/>
          </a:xfrm>
          <a:prstGeom prst="rect">
            <a:avLst/>
          </a:prstGeom>
          <a:noFill/>
        </p:spPr>
      </p:pic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5" name="Picture 5" descr="F:\Logo\Logo POWERMATIC.bmp">
            <a:extLst>
              <a:ext uri="{FF2B5EF4-FFF2-40B4-BE49-F238E27FC236}">
                <a16:creationId xmlns:a16="http://schemas.microsoft.com/office/drawing/2014/main" xmlns="" id="{18E52899-2917-4572-B7D7-3611D4A61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10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728">
        <p:split orient="vert"/>
      </p:transition>
    </mc:Choice>
    <mc:Fallback xmlns="">
      <p:transition spd="slow" advTm="9728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33400" y="2286000"/>
            <a:ext cx="81534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l" eaLnBrk="1" hangingPunct="1">
              <a:buFontTx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Browallia New" pitchFamily="34" charset="-34"/>
                <a:cs typeface="BrowalliaUPC" pitchFamily="34" charset="-34"/>
              </a:rPr>
              <a:t>ดูแลเรื่องความสะอาด โดยใช้ผ้าแห้งทำความสะอาดที่ตัวเครื่อง</a:t>
            </a:r>
          </a:p>
          <a:p>
            <a:pPr algn="l" eaLnBrk="1" hangingPunct="1">
              <a:buFontTx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Browallia New" pitchFamily="34" charset="-34"/>
                <a:cs typeface="BrowalliaUPC" pitchFamily="34" charset="-34"/>
              </a:rPr>
              <a:t>ดูแลเรื่องการระบายอากาศ อุณหภูมิที่เหมาะสม และปราศจากฝุ่นละออง</a:t>
            </a:r>
          </a:p>
          <a:p>
            <a:pPr algn="l" eaLnBrk="1" hangingPunct="1">
              <a:buFontTx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Browallia New" pitchFamily="34" charset="-34"/>
                <a:cs typeface="BrowalliaUPC" pitchFamily="34" charset="-34"/>
              </a:rPr>
              <a:t>ไม่ควรนำอุปกรณ์ทำความร้อนหรือที่กินไฟมากๆ มาใช้งานกับ </a:t>
            </a:r>
            <a:r>
              <a:rPr lang="en-US" sz="3200" dirty="0">
                <a:solidFill>
                  <a:schemeClr val="tx1"/>
                </a:solidFill>
                <a:latin typeface="Browallia New" pitchFamily="34" charset="-34"/>
                <a:cs typeface="BrowalliaUPC" pitchFamily="34" charset="-34"/>
              </a:rPr>
              <a:t>UPS</a:t>
            </a: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1907630" y="1124680"/>
            <a:ext cx="5400750" cy="715089"/>
          </a:xfrm>
          <a:prstGeom prst="round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th-TH" sz="3600" spc="300" dirty="0">
                <a:solidFill>
                  <a:schemeClr val="bg1">
                    <a:lumMod val="95000"/>
                  </a:schemeClr>
                </a:solidFill>
              </a:rPr>
              <a:t>การดูแลรักษาเครื่องสำรองไฟ</a:t>
            </a:r>
          </a:p>
        </p:txBody>
      </p:sp>
      <p:pic>
        <p:nvPicPr>
          <p:cNvPr id="5" name="Picture 5" descr="F:\Logo\Logo POWERMATIC.bmp">
            <a:extLst>
              <a:ext uri="{FF2B5EF4-FFF2-40B4-BE49-F238E27FC236}">
                <a16:creationId xmlns:a16="http://schemas.microsoft.com/office/drawing/2014/main" xmlns="" id="{28BFA896-030C-4B35-BF4B-CD2BF0602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403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728">
        <p:split orient="vert"/>
      </p:transition>
    </mc:Choice>
    <mc:Fallback xmlns="">
      <p:transition spd="slow" advTm="9728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312" y="2348850"/>
            <a:ext cx="508664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115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ถาม - ตอบ</a:t>
            </a:r>
            <a:endParaRPr lang="th-TH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5" descr="F:\Logo\Logo POWERMATIC.bmp"/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830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728">
        <p:split orient="vert"/>
      </p:transition>
    </mc:Choice>
    <mc:Fallback xmlns="">
      <p:transition spd="slow" advTm="9728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กลุ่ม 3"/>
          <p:cNvGrpSpPr>
            <a:grpSpLocks/>
          </p:cNvGrpSpPr>
          <p:nvPr/>
        </p:nvGrpSpPr>
        <p:grpSpPr bwMode="auto">
          <a:xfrm>
            <a:off x="0" y="0"/>
            <a:ext cx="8677275" cy="908050"/>
            <a:chOff x="0" y="0"/>
            <a:chExt cx="8677275" cy="981075"/>
          </a:xfrm>
        </p:grpSpPr>
        <p:sp>
          <p:nvSpPr>
            <p:cNvPr id="3077" name="Line 4"/>
            <p:cNvSpPr>
              <a:spLocks noChangeShapeType="1"/>
            </p:cNvSpPr>
            <p:nvPr/>
          </p:nvSpPr>
          <p:spPr bwMode="auto">
            <a:xfrm>
              <a:off x="0" y="981075"/>
              <a:ext cx="8677275" cy="0"/>
            </a:xfrm>
            <a:prstGeom prst="line">
              <a:avLst/>
            </a:prstGeom>
            <a:noFill/>
            <a:ln w="1270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pic>
          <p:nvPicPr>
            <p:cNvPr id="6" name="Picture 5" descr="F:\Logo\Logo POWERMATIC.bmp"/>
            <p:cNvPicPr>
              <a:picLocks noChangeAspect="1" noChangeArrowheads="1"/>
            </p:cNvPicPr>
            <p:nvPr/>
          </p:nvPicPr>
          <p:blipFill>
            <a:blip r:embed="rId3">
              <a:lum bright="-4000" contrast="-8000"/>
            </a:blip>
            <a:srcRect/>
            <a:stretch>
              <a:fillRect/>
            </a:stretch>
          </p:blipFill>
          <p:spPr bwMode="auto">
            <a:xfrm>
              <a:off x="0" y="0"/>
              <a:ext cx="2411413" cy="83014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  <p:sp>
        <p:nvSpPr>
          <p:cNvPr id="2" name="TextBox 1"/>
          <p:cNvSpPr txBox="1"/>
          <p:nvPr/>
        </p:nvSpPr>
        <p:spPr>
          <a:xfrm>
            <a:off x="179390" y="1268700"/>
            <a:ext cx="864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tx1"/>
                </a:solidFill>
                <a:cs typeface="+mj-cs"/>
              </a:rPr>
              <a:t>หัวข้อในการอบรม</a:t>
            </a:r>
            <a:endParaRPr lang="th-TH" sz="540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j-cs"/>
            </a:endParaRPr>
          </a:p>
          <a:p>
            <a:pPr marL="342900" indent="-342900" algn="l">
              <a:buFontTx/>
              <a:buChar char="-"/>
            </a:pPr>
            <a:r>
              <a:rPr lang="th-TH" sz="2400" dirty="0">
                <a:cs typeface="+mj-cs"/>
              </a:rPr>
              <a:t>รายละเอียดทางเทคนิคเครื่องสำรองไฟฟ้า (</a:t>
            </a:r>
            <a:r>
              <a:rPr lang="en-US" sz="2400" dirty="0">
                <a:cs typeface="+mj-cs"/>
              </a:rPr>
              <a:t>UPS) </a:t>
            </a:r>
            <a:endParaRPr lang="th-TH" sz="2400" dirty="0">
              <a:cs typeface="+mj-cs"/>
            </a:endParaRPr>
          </a:p>
          <a:p>
            <a:pPr marL="342900" indent="-342900" algn="l">
              <a:buFontTx/>
              <a:buChar char="-"/>
            </a:pPr>
            <a:r>
              <a:rPr lang="th-TH" sz="2400" dirty="0">
                <a:cs typeface="+mj-cs"/>
              </a:rPr>
              <a:t>ขั้นตอนการเปิด-ปิดเครื่องสำรองไฟฟ้า (</a:t>
            </a:r>
            <a:r>
              <a:rPr lang="en-US" sz="2400" dirty="0">
                <a:cs typeface="+mj-cs"/>
              </a:rPr>
              <a:t>UPS)</a:t>
            </a:r>
            <a:endParaRPr lang="th-TH" sz="2400" dirty="0">
              <a:cs typeface="+mj-cs"/>
            </a:endParaRPr>
          </a:p>
          <a:p>
            <a:pPr marL="342900" indent="-342900" algn="l">
              <a:buFontTx/>
              <a:buChar char="-"/>
            </a:pPr>
            <a:r>
              <a:rPr lang="th-TH" sz="2400" dirty="0">
                <a:cs typeface="+mj-cs"/>
              </a:rPr>
              <a:t>หน้าจอแสดงผลเครื่องสำรองไฟฟ้า (</a:t>
            </a:r>
            <a:r>
              <a:rPr lang="en-US" sz="2400" dirty="0">
                <a:cs typeface="+mj-cs"/>
              </a:rPr>
              <a:t>UPS)</a:t>
            </a:r>
            <a:endParaRPr lang="th-TH" sz="2400" dirty="0">
              <a:cs typeface="+mj-cs"/>
            </a:endParaRPr>
          </a:p>
          <a:p>
            <a:pPr marL="342900" indent="-342900" algn="l">
              <a:buFontTx/>
              <a:buChar char="-"/>
            </a:pPr>
            <a:r>
              <a:rPr lang="th-TH" sz="2400" dirty="0">
                <a:cs typeface="+mj-cs"/>
              </a:rPr>
              <a:t>สัญญาณเตือนและรหัสข้อผิดพลาด</a:t>
            </a:r>
          </a:p>
          <a:p>
            <a:pPr marL="342900" indent="-342900" algn="l">
              <a:buFontTx/>
              <a:buChar char="-"/>
            </a:pPr>
            <a:r>
              <a:rPr lang="th-TH" sz="2400" dirty="0">
                <a:cs typeface="+mj-cs"/>
              </a:rPr>
              <a:t>การแก้ปัญหาเบื้องต้น</a:t>
            </a:r>
          </a:p>
          <a:p>
            <a:pPr marL="342900" indent="-342900" algn="l">
              <a:buFontTx/>
              <a:buChar char="-"/>
            </a:pPr>
            <a:r>
              <a:rPr lang="th-TH" sz="2400" dirty="0">
                <a:cs typeface="+mj-cs"/>
              </a:rPr>
              <a:t>การดูแลรักษาเครื่องสำรองไฟ</a:t>
            </a:r>
            <a:endParaRPr lang="en-US" sz="2400" dirty="0">
              <a:cs typeface="+mj-cs"/>
            </a:endParaRPr>
          </a:p>
          <a:p>
            <a:pPr marL="342900" indent="-342900" algn="l">
              <a:buFontTx/>
              <a:buChar char="-"/>
            </a:pPr>
            <a:endParaRPr lang="th-TH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3951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13806" y="981074"/>
            <a:ext cx="8678863" cy="3552403"/>
            <a:chOff x="13806" y="981074"/>
            <a:chExt cx="8678863" cy="3552403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13806" y="981074"/>
              <a:ext cx="867886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43510" y="2132820"/>
              <a:ext cx="6984970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6000" dirty="0">
                  <a:solidFill>
                    <a:srgbClr val="FF5050"/>
                  </a:solidFill>
                </a:rPr>
                <a:t>ขอบคุณครับ</a:t>
              </a:r>
            </a:p>
            <a:p>
              <a:r>
                <a:rPr lang="th-TH" sz="6000" dirty="0">
                  <a:solidFill>
                    <a:srgbClr val="FF5050"/>
                  </a:solidFill>
                </a:rPr>
                <a:t>บริษัท เพาเวอร์เม</a:t>
              </a:r>
              <a:r>
                <a:rPr lang="th-TH" sz="6000" dirty="0" err="1">
                  <a:solidFill>
                    <a:srgbClr val="FF5050"/>
                  </a:solidFill>
                </a:rPr>
                <a:t>ติค</a:t>
              </a:r>
              <a:r>
                <a:rPr lang="th-TH" sz="6000" dirty="0">
                  <a:solidFill>
                    <a:srgbClr val="FF5050"/>
                  </a:solidFill>
                </a:rPr>
                <a:t> จำกัด</a:t>
              </a:r>
              <a:endParaRPr lang="en-US" sz="6000" dirty="0">
                <a:solidFill>
                  <a:srgbClr val="FF5050"/>
                </a:solidFill>
              </a:endParaRPr>
            </a:p>
          </p:txBody>
        </p:sp>
      </p:grpSp>
      <p:pic>
        <p:nvPicPr>
          <p:cNvPr id="7" name="Picture 5" descr="F:\Logo\Logo POWERMATIC.bmp"/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140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/>
          <p:cNvGrpSpPr/>
          <p:nvPr/>
        </p:nvGrpSpPr>
        <p:grpSpPr>
          <a:xfrm>
            <a:off x="0" y="0"/>
            <a:ext cx="9040644" cy="5941782"/>
            <a:chOff x="0" y="0"/>
            <a:chExt cx="9040644" cy="5941782"/>
          </a:xfrm>
        </p:grpSpPr>
        <p:sp>
          <p:nvSpPr>
            <p:cNvPr id="2" name="Line 8"/>
            <p:cNvSpPr>
              <a:spLocks noChangeShapeType="1"/>
            </p:cNvSpPr>
            <p:nvPr/>
          </p:nvSpPr>
          <p:spPr bwMode="auto">
            <a:xfrm>
              <a:off x="0" y="981075"/>
              <a:ext cx="8677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pic>
          <p:nvPicPr>
            <p:cNvPr id="3" name="Picture 5" descr="F:\Logo\Logo POWERMATIC.bmp"/>
            <p:cNvPicPr>
              <a:picLocks noChangeAspect="1" noChangeArrowheads="1"/>
            </p:cNvPicPr>
            <p:nvPr/>
          </p:nvPicPr>
          <p:blipFill>
            <a:blip r:embed="rId3">
              <a:lum bright="-4000" contrast="-8000"/>
            </a:blip>
            <a:srcRect/>
            <a:stretch>
              <a:fillRect/>
            </a:stretch>
          </p:blipFill>
          <p:spPr bwMode="auto">
            <a:xfrm>
              <a:off x="0" y="0"/>
              <a:ext cx="2695575" cy="928688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2051050" y="1181385"/>
              <a:ext cx="66262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r"/>
              <a:r>
                <a:rPr lang="en-US" sz="2400" dirty="0">
                  <a:solidFill>
                    <a:srgbClr val="FF5050"/>
                  </a:solidFill>
                  <a:latin typeface="Arial Narrow" pitchFamily="34" charset="0"/>
                  <a:cs typeface="Arial" pitchFamily="34" charset="0"/>
                </a:rPr>
                <a:t>True On Line Double Conversion Design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163589" y="1571546"/>
              <a:ext cx="5729715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th-TH" sz="3200" dirty="0">
                  <a:solidFill>
                    <a:srgbClr val="00FF00"/>
                  </a:solidFill>
                  <a:latin typeface="Browallia New" pitchFamily="34" charset="-34"/>
                  <a:cs typeface="Browallia New" pitchFamily="34" charset="-34"/>
                </a:rPr>
                <a:t>รายละเอียดทางเทคนิคเครื่องสำรองไฟฟ้าของรุ่น </a:t>
              </a:r>
              <a:r>
                <a:rPr lang="en-US" sz="3200" dirty="0">
                  <a:solidFill>
                    <a:srgbClr val="00FF00"/>
                  </a:solidFill>
                  <a:latin typeface="Browallia New" pitchFamily="34" charset="-34"/>
                  <a:cs typeface="Browallia New" pitchFamily="34" charset="-34"/>
                </a:rPr>
                <a:t>TR-1000 &amp; TR-2000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63860" y="2556240"/>
              <a:ext cx="5476784" cy="3385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th-TH" sz="2400" dirty="0">
                  <a:solidFill>
                    <a:schemeClr val="tx2"/>
                  </a:solidFill>
                </a:rPr>
                <a:t>- </a:t>
              </a:r>
              <a:r>
                <a:rPr lang="th-TH" sz="2000" dirty="0">
                  <a:solidFill>
                    <a:schemeClr val="tx2"/>
                  </a:solidFill>
                </a:rPr>
                <a:t>การทำงานแบบ </a:t>
              </a:r>
              <a:r>
                <a:rPr lang="en-US" sz="2000" dirty="0">
                  <a:solidFill>
                    <a:schemeClr val="tx2"/>
                  </a:solidFill>
                </a:rPr>
                <a:t>True On-line Double Conversion Design </a:t>
              </a:r>
              <a:r>
                <a:rPr lang="th-TH" sz="2000" dirty="0">
                  <a:solidFill>
                    <a:schemeClr val="tx2"/>
                  </a:solidFill>
                </a:rPr>
                <a:t>ให้กระแสไฟฟ้าที่คงที่และต่อเนื่องตลอดเวลา</a:t>
              </a: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สามารถรับแรงดันไฟฟ้าทางด้านขาเข้าที่แปรเปลี่ยนโดยที่ยังคงไว้ซึ่งความเที่ยงตรงของไฟฟ้าขาออก</a:t>
              </a:r>
              <a:endParaRPr lang="en-US" sz="2000" dirty="0">
                <a:solidFill>
                  <a:schemeClr val="tx2"/>
                </a:solidFill>
              </a:endParaRPr>
            </a:p>
            <a:p>
              <a:pPr algn="l"/>
              <a:r>
                <a:rPr lang="en-US" sz="2000" dirty="0">
                  <a:solidFill>
                    <a:schemeClr val="tx2"/>
                  </a:solidFill>
                </a:rPr>
                <a:t>- Input  TR-1000</a:t>
              </a:r>
            </a:p>
            <a:p>
              <a:pPr algn="l"/>
              <a:r>
                <a:rPr lang="en-US" sz="2000" dirty="0">
                  <a:solidFill>
                    <a:schemeClr val="tx2"/>
                  </a:solidFill>
                </a:rPr>
                <a:t>  110 – 300Vac at 50% Load , 160 - 300Vac at 100% Load</a:t>
              </a:r>
            </a:p>
            <a:p>
              <a:pPr algn="l"/>
              <a:r>
                <a:rPr lang="en-US" sz="2000" dirty="0">
                  <a:solidFill>
                    <a:schemeClr val="tx2"/>
                  </a:solidFill>
                </a:rPr>
                <a:t>- Output 220 Vac </a:t>
              </a:r>
              <a:r>
                <a:rPr lang="th-TH" sz="2000" dirty="0">
                  <a:solidFill>
                    <a:schemeClr val="tx2"/>
                  </a:solidFill>
                </a:rPr>
                <a:t>ผิดพลาดไม่เกิน +/-1%</a:t>
              </a: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สัญญาณไฟฟ้าขาออกเป็น </a:t>
              </a:r>
              <a:r>
                <a:rPr lang="en-US" sz="2000" dirty="0">
                  <a:solidFill>
                    <a:schemeClr val="tx2"/>
                  </a:solidFill>
                </a:rPr>
                <a:t>Pure Sine Wave</a:t>
              </a:r>
            </a:p>
          </p:txBody>
        </p:sp>
        <p:pic>
          <p:nvPicPr>
            <p:cNvPr id="12" name="Picture 6" descr="F:\Logo\Logo CLEANLINE.bmp"/>
            <p:cNvPicPr>
              <a:picLocks noChangeAspect="1" noChangeArrowheads="1"/>
            </p:cNvPicPr>
            <p:nvPr/>
          </p:nvPicPr>
          <p:blipFill>
            <a:blip r:embed="rId4">
              <a:lum bright="-2000"/>
            </a:blip>
            <a:srcRect/>
            <a:stretch>
              <a:fillRect/>
            </a:stretch>
          </p:blipFill>
          <p:spPr bwMode="auto">
            <a:xfrm>
              <a:off x="251400" y="1124680"/>
              <a:ext cx="2304320" cy="93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843761" y="401638"/>
            <a:ext cx="590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รายละเอียดทางเทคนิคเครื่องสำรองไฟฟ้า (</a:t>
            </a:r>
            <a:r>
              <a:rPr lang="en-US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UPS)</a:t>
            </a:r>
            <a:endParaRPr lang="th-TH" sz="3200" b="0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wis721 BdOul BT" pitchFamily="82" charset="0"/>
              <a:cs typeface="Angsana New" pitchFamily="18" charset="-34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4228A73D-74A2-4335-91F8-112E81FA9A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0750"/>
            <a:ext cx="3306203" cy="151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8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/>
          <p:cNvGrpSpPr/>
          <p:nvPr/>
        </p:nvGrpSpPr>
        <p:grpSpPr>
          <a:xfrm>
            <a:off x="0" y="0"/>
            <a:ext cx="9040644" cy="6509234"/>
            <a:chOff x="0" y="0"/>
            <a:chExt cx="9040644" cy="6509234"/>
          </a:xfrm>
        </p:grpSpPr>
        <p:sp>
          <p:nvSpPr>
            <p:cNvPr id="2" name="Line 8"/>
            <p:cNvSpPr>
              <a:spLocks noChangeShapeType="1"/>
            </p:cNvSpPr>
            <p:nvPr/>
          </p:nvSpPr>
          <p:spPr bwMode="auto">
            <a:xfrm>
              <a:off x="0" y="981075"/>
              <a:ext cx="8677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pic>
          <p:nvPicPr>
            <p:cNvPr id="3" name="Picture 5" descr="F:\Logo\Logo POWERMATIC.bmp"/>
            <p:cNvPicPr>
              <a:picLocks noChangeAspect="1" noChangeArrowheads="1"/>
            </p:cNvPicPr>
            <p:nvPr/>
          </p:nvPicPr>
          <p:blipFill>
            <a:blip r:embed="rId3">
              <a:lum bright="-4000" contrast="-8000"/>
            </a:blip>
            <a:srcRect/>
            <a:stretch>
              <a:fillRect/>
            </a:stretch>
          </p:blipFill>
          <p:spPr bwMode="auto">
            <a:xfrm>
              <a:off x="0" y="0"/>
              <a:ext cx="2695575" cy="928688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2051050" y="1181385"/>
              <a:ext cx="66262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r"/>
              <a:r>
                <a:rPr lang="en-US" sz="2400" dirty="0">
                  <a:solidFill>
                    <a:srgbClr val="FF5050"/>
                  </a:solidFill>
                  <a:latin typeface="Arial Narrow" pitchFamily="34" charset="0"/>
                  <a:cs typeface="Arial" pitchFamily="34" charset="0"/>
                </a:rPr>
                <a:t>True On Line Double Conversion Design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63860" y="2754360"/>
              <a:ext cx="5476784" cy="3754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มีความสามารถในการป้องกันการใช้งานเกินกำลัง และไฟฟ้าลัดวงจร (</a:t>
              </a:r>
              <a:r>
                <a:rPr lang="en-US" sz="2000" dirty="0">
                  <a:solidFill>
                    <a:schemeClr val="tx2"/>
                  </a:solidFill>
                </a:rPr>
                <a:t>overload &amp; short circuit protection)</a:t>
              </a:r>
            </a:p>
            <a:p>
              <a:pPr algn="l"/>
              <a:r>
                <a:rPr lang="en-US" sz="2000" dirty="0">
                  <a:solidFill>
                    <a:schemeClr val="tx2"/>
                  </a:solidFill>
                </a:rPr>
                <a:t>- </a:t>
              </a:r>
              <a:r>
                <a:rPr lang="th-TH" sz="2000" dirty="0">
                  <a:solidFill>
                    <a:schemeClr val="tx2"/>
                  </a:solidFill>
                </a:rPr>
                <a:t>แสดงสภาวะการทำงาน</a:t>
              </a:r>
              <a:r>
                <a:rPr lang="th-TH" sz="2000" dirty="0" err="1">
                  <a:solidFill>
                    <a:schemeClr val="tx2"/>
                  </a:solidFill>
                </a:rPr>
                <a:t>ต่างๆ</a:t>
              </a:r>
              <a:r>
                <a:rPr lang="th-TH" sz="2000" dirty="0">
                  <a:solidFill>
                    <a:schemeClr val="tx2"/>
                  </a:solidFill>
                </a:rPr>
                <a:t> ของ </a:t>
              </a:r>
              <a:r>
                <a:rPr lang="en-US" sz="2000" dirty="0">
                  <a:solidFill>
                    <a:schemeClr val="tx2"/>
                  </a:solidFill>
                </a:rPr>
                <a:t>UPS </a:t>
              </a:r>
              <a:r>
                <a:rPr lang="th-TH" sz="2000" dirty="0">
                  <a:solidFill>
                    <a:schemeClr val="tx2"/>
                  </a:solidFill>
                </a:rPr>
                <a:t>อย่างละเอียด</a:t>
              </a:r>
              <a:endParaRPr lang="en-US" sz="2000" dirty="0">
                <a:solidFill>
                  <a:schemeClr val="tx2"/>
                </a:solidFill>
              </a:endParaRP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มีสัญญาณเสียงเตือนในกรณี </a:t>
              </a:r>
              <a:r>
                <a:rPr lang="en-US" sz="2000" dirty="0">
                  <a:solidFill>
                    <a:schemeClr val="tx2"/>
                  </a:solidFill>
                </a:rPr>
                <a:t>Battery mode, Low Battery, Overload and Fault</a:t>
              </a:r>
              <a:endParaRPr lang="th-TH" sz="2000" dirty="0">
                <a:solidFill>
                  <a:schemeClr val="tx2"/>
                </a:solidFill>
              </a:endParaRP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สามารถสั่งทดสอบแบตเตอรี่ได้ (</a:t>
              </a:r>
              <a:r>
                <a:rPr lang="en-US" sz="2000" dirty="0">
                  <a:solidFill>
                    <a:schemeClr val="tx2"/>
                  </a:solidFill>
                </a:rPr>
                <a:t>Self Test)</a:t>
              </a: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สามารถเลือกเปิด-ปิดเสียงเตือนในขณะสำรองไฟฟ้าได้ (</a:t>
              </a:r>
              <a:r>
                <a:rPr lang="en-US" sz="2000" dirty="0">
                  <a:solidFill>
                    <a:schemeClr val="tx2"/>
                  </a:solidFill>
                </a:rPr>
                <a:t>Alarm Mute)</a:t>
              </a: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สามารถเลือกให้เครื่องสำรองไฟฟ้าทำงานในโหมดประหยัดพลังงานได้ (</a:t>
              </a:r>
              <a:r>
                <a:rPr lang="en-US" sz="2000" dirty="0">
                  <a:solidFill>
                    <a:schemeClr val="tx2"/>
                  </a:solidFill>
                </a:rPr>
                <a:t>ECO Mode)</a:t>
              </a:r>
              <a:endParaRPr lang="th-TH" sz="2000" dirty="0">
                <a:solidFill>
                  <a:schemeClr val="tx2"/>
                </a:solidFill>
              </a:endParaRPr>
            </a:p>
          </p:txBody>
        </p:sp>
        <p:pic>
          <p:nvPicPr>
            <p:cNvPr id="12" name="Picture 6" descr="F:\Logo\Logo CLEANLINE.bmp"/>
            <p:cNvPicPr>
              <a:picLocks noChangeAspect="1" noChangeArrowheads="1"/>
            </p:cNvPicPr>
            <p:nvPr/>
          </p:nvPicPr>
          <p:blipFill>
            <a:blip r:embed="rId4">
              <a:lum bright="-2000"/>
            </a:blip>
            <a:srcRect/>
            <a:stretch>
              <a:fillRect/>
            </a:stretch>
          </p:blipFill>
          <p:spPr bwMode="auto">
            <a:xfrm>
              <a:off x="251400" y="1124680"/>
              <a:ext cx="2304320" cy="93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Text Box 6">
            <a:extLst>
              <a:ext uri="{FF2B5EF4-FFF2-40B4-BE49-F238E27FC236}">
                <a16:creationId xmlns:a16="http://schemas.microsoft.com/office/drawing/2014/main" xmlns="" id="{996C4726-856A-475E-986F-FBD401020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589" y="1571546"/>
            <a:ext cx="57297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r>
              <a:rPr lang="th-TH" sz="3200" dirty="0">
                <a:solidFill>
                  <a:srgbClr val="00FF00"/>
                </a:solidFill>
                <a:latin typeface="Browallia New" pitchFamily="34" charset="-34"/>
                <a:cs typeface="Browallia New" pitchFamily="34" charset="-34"/>
              </a:rPr>
              <a:t>รายละเอียดทางเทคนิคเครื่องสำรองไฟฟ้าของรุ่น </a:t>
            </a:r>
            <a:r>
              <a:rPr lang="en-US" sz="3200" dirty="0">
                <a:solidFill>
                  <a:srgbClr val="00FF00"/>
                </a:solidFill>
                <a:latin typeface="Browallia New" pitchFamily="34" charset="-34"/>
                <a:cs typeface="Browallia New" pitchFamily="34" charset="-34"/>
              </a:rPr>
              <a:t>TR-1000 &amp; TR-2000</a:t>
            </a: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xmlns="" id="{DA9C541A-FEE9-42FE-B1C1-9A39577F9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761" y="401638"/>
            <a:ext cx="590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รายละเอียดทางเทคนิคเครื่องสำรองไฟฟ้า (</a:t>
            </a:r>
            <a:r>
              <a:rPr lang="en-US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UPS)</a:t>
            </a:r>
            <a:endParaRPr lang="th-TH" sz="3200" b="0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wis721 BdOul BT" pitchFamily="82" charset="0"/>
              <a:cs typeface="Angsana New" pitchFamily="18" charset="-34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234DB48-B81B-4059-ACB7-6911A31C5F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0750"/>
            <a:ext cx="3306203" cy="151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28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/>
          <p:cNvGrpSpPr/>
          <p:nvPr/>
        </p:nvGrpSpPr>
        <p:grpSpPr>
          <a:xfrm>
            <a:off x="0" y="0"/>
            <a:ext cx="9101604" cy="6750217"/>
            <a:chOff x="0" y="0"/>
            <a:chExt cx="9101604" cy="6750217"/>
          </a:xfrm>
        </p:grpSpPr>
        <p:sp>
          <p:nvSpPr>
            <p:cNvPr id="2" name="Line 8"/>
            <p:cNvSpPr>
              <a:spLocks noChangeShapeType="1"/>
            </p:cNvSpPr>
            <p:nvPr/>
          </p:nvSpPr>
          <p:spPr bwMode="auto">
            <a:xfrm>
              <a:off x="0" y="981075"/>
              <a:ext cx="8677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pic>
          <p:nvPicPr>
            <p:cNvPr id="3" name="Picture 5" descr="F:\Logo\Logo POWERMATIC.bmp"/>
            <p:cNvPicPr>
              <a:picLocks noChangeAspect="1" noChangeArrowheads="1"/>
            </p:cNvPicPr>
            <p:nvPr/>
          </p:nvPicPr>
          <p:blipFill>
            <a:blip r:embed="rId3">
              <a:lum bright="-4000" contrast="-8000"/>
            </a:blip>
            <a:srcRect/>
            <a:stretch>
              <a:fillRect/>
            </a:stretch>
          </p:blipFill>
          <p:spPr bwMode="auto">
            <a:xfrm>
              <a:off x="0" y="0"/>
              <a:ext cx="2695575" cy="928688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2051050" y="1181385"/>
              <a:ext cx="66262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pPr algn="r"/>
              <a:r>
                <a:rPr lang="en-US" sz="2400" dirty="0">
                  <a:solidFill>
                    <a:srgbClr val="FF5050"/>
                  </a:solidFill>
                  <a:latin typeface="Arial Narrow" pitchFamily="34" charset="0"/>
                  <a:cs typeface="Arial" pitchFamily="34" charset="0"/>
                </a:rPr>
                <a:t>True On Line Double Conversion Design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24820" y="2502900"/>
              <a:ext cx="5476784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tx2"/>
                  </a:solidFill>
                </a:rPr>
                <a:t>- Automatic Transfer Switch </a:t>
              </a:r>
              <a:r>
                <a:rPr lang="th-TH" sz="2000" dirty="0">
                  <a:solidFill>
                    <a:schemeClr val="tx2"/>
                  </a:solidFill>
                </a:rPr>
                <a:t>สำหรับการโอนย้ายแหล่งพลังงานโดยไม่มีการขาดหายของสัญญาณ</a:t>
              </a: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มีระบบ </a:t>
              </a:r>
              <a:r>
                <a:rPr lang="en-US" sz="2000" dirty="0">
                  <a:solidFill>
                    <a:schemeClr val="tx2"/>
                  </a:solidFill>
                </a:rPr>
                <a:t>Emergency Power Off (EPO) </a:t>
              </a:r>
              <a:r>
                <a:rPr lang="th-TH" sz="2000" dirty="0">
                  <a:solidFill>
                    <a:schemeClr val="tx2"/>
                  </a:solidFill>
                </a:rPr>
                <a:t>เพื่อปิดระบบ </a:t>
              </a:r>
              <a:r>
                <a:rPr lang="en-US" sz="2000" dirty="0">
                  <a:solidFill>
                    <a:schemeClr val="tx2"/>
                  </a:solidFill>
                </a:rPr>
                <a:t>UPS </a:t>
              </a:r>
              <a:r>
                <a:rPr lang="th-TH" sz="2000" dirty="0">
                  <a:solidFill>
                    <a:schemeClr val="tx2"/>
                  </a:solidFill>
                </a:rPr>
                <a:t>ในกรณีฉุกเฉินได้</a:t>
              </a: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มีพอร์ตสำหรับเชื่อมต่อกับคอมพิวเตอร์ เพื่อตรวจสอบและควบคุมการทำงานของ </a:t>
              </a:r>
              <a:r>
                <a:rPr lang="en-US" sz="2000" dirty="0">
                  <a:solidFill>
                    <a:schemeClr val="tx2"/>
                  </a:solidFill>
                </a:rPr>
                <a:t>UPS</a:t>
              </a:r>
            </a:p>
            <a:p>
              <a:pPr algn="l"/>
              <a:r>
                <a:rPr lang="en-US" sz="2000" dirty="0">
                  <a:solidFill>
                    <a:schemeClr val="tx2"/>
                  </a:solidFill>
                </a:rPr>
                <a:t>- </a:t>
              </a:r>
              <a:r>
                <a:rPr lang="th-TH" sz="2000" dirty="0">
                  <a:solidFill>
                    <a:schemeClr val="tx2"/>
                  </a:solidFill>
                </a:rPr>
                <a:t>มีระบบ </a:t>
              </a:r>
              <a:r>
                <a:rPr lang="en-US" sz="2000" dirty="0">
                  <a:solidFill>
                    <a:schemeClr val="tx2"/>
                  </a:solidFill>
                </a:rPr>
                <a:t>Battery Temperature Compensation </a:t>
              </a:r>
              <a:r>
                <a:rPr lang="th-TH" sz="2000" dirty="0">
                  <a:solidFill>
                    <a:schemeClr val="tx2"/>
                  </a:solidFill>
                </a:rPr>
                <a:t>โดยวิธีการลดระดับแรงดันชาร์จแบตเตอร์รี่เมื่ออุณหภูมิสูงขึ้น เพื่อเพิ่มอายุการใช้งานของแบตเตอร์รี่</a:t>
              </a:r>
            </a:p>
            <a:p>
              <a:pPr algn="l"/>
              <a:r>
                <a:rPr lang="th-TH" sz="2000" dirty="0">
                  <a:solidFill>
                    <a:schemeClr val="tx2"/>
                  </a:solidFill>
                </a:rPr>
                <a:t>- สามารถเพิ่มระยะเวลาสำรองไฟได้ด้วย </a:t>
              </a:r>
              <a:r>
                <a:rPr lang="en-US" sz="2000" dirty="0">
                  <a:solidFill>
                    <a:schemeClr val="tx2"/>
                  </a:solidFill>
                </a:rPr>
                <a:t>External Battery</a:t>
              </a:r>
            </a:p>
            <a:p>
              <a:pPr algn="l"/>
              <a:r>
                <a:rPr lang="en-US" sz="2000" dirty="0">
                  <a:solidFill>
                    <a:schemeClr val="tx2"/>
                  </a:solidFill>
                </a:rPr>
                <a:t>- </a:t>
              </a:r>
              <a:r>
                <a:rPr lang="th-TH" sz="2000" dirty="0">
                  <a:solidFill>
                    <a:schemeClr val="tx2"/>
                  </a:solidFill>
                </a:rPr>
                <a:t>แบตเตอรี่ที่ใช้เป็นแบบ </a:t>
              </a:r>
              <a:r>
                <a:rPr lang="en-US" sz="2000" dirty="0">
                  <a:solidFill>
                    <a:schemeClr val="tx2"/>
                  </a:solidFill>
                </a:rPr>
                <a:t>Sealed Lead Acid Maintenance Free</a:t>
              </a:r>
            </a:p>
          </p:txBody>
        </p:sp>
        <p:pic>
          <p:nvPicPr>
            <p:cNvPr id="12" name="Picture 6" descr="F:\Logo\Logo CLEANLINE.bmp"/>
            <p:cNvPicPr>
              <a:picLocks noChangeAspect="1" noChangeArrowheads="1"/>
            </p:cNvPicPr>
            <p:nvPr/>
          </p:nvPicPr>
          <p:blipFill>
            <a:blip r:embed="rId4">
              <a:lum bright="-2000"/>
            </a:blip>
            <a:srcRect/>
            <a:stretch>
              <a:fillRect/>
            </a:stretch>
          </p:blipFill>
          <p:spPr bwMode="auto">
            <a:xfrm>
              <a:off x="251400" y="1124680"/>
              <a:ext cx="2304320" cy="936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Text Box 6">
            <a:extLst>
              <a:ext uri="{FF2B5EF4-FFF2-40B4-BE49-F238E27FC236}">
                <a16:creationId xmlns:a16="http://schemas.microsoft.com/office/drawing/2014/main" xmlns="" id="{CFBB3DB4-978E-4A6F-A165-F0A2C818C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589" y="1571546"/>
            <a:ext cx="57297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r>
              <a:rPr lang="th-TH" sz="3200" dirty="0">
                <a:solidFill>
                  <a:srgbClr val="00FF00"/>
                </a:solidFill>
                <a:latin typeface="Browallia New" pitchFamily="34" charset="-34"/>
                <a:cs typeface="Browallia New" pitchFamily="34" charset="-34"/>
              </a:rPr>
              <a:t>รายละเอียดทางเทคนิคเครื่องสำรองไฟฟ้าของรุ่น </a:t>
            </a:r>
            <a:r>
              <a:rPr lang="en-US" sz="3200" dirty="0">
                <a:solidFill>
                  <a:srgbClr val="00FF00"/>
                </a:solidFill>
                <a:latin typeface="Browallia New" pitchFamily="34" charset="-34"/>
                <a:cs typeface="Browallia New" pitchFamily="34" charset="-34"/>
              </a:rPr>
              <a:t>TR-1000 &amp; TR-2000</a:t>
            </a: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xmlns="" id="{8869FED9-61AF-4A24-85FF-381610CB9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761" y="401638"/>
            <a:ext cx="590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รายละเอียดทางเทคนิคเครื่องสำรองไฟฟ้า (</a:t>
            </a:r>
            <a:r>
              <a:rPr lang="en-US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UPS)</a:t>
            </a:r>
            <a:endParaRPr lang="th-TH" sz="3200" b="0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wis721 BdOul BT" pitchFamily="82" charset="0"/>
              <a:cs typeface="Angsana New" pitchFamily="18" charset="-34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6A33B7F-9C5A-42DD-8CBE-F6B682AF4D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0750"/>
            <a:ext cx="3306203" cy="151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79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" name="Rectangle 81"/>
          <p:cNvSpPr>
            <a:spLocks noChangeArrowheads="1"/>
          </p:cNvSpPr>
          <p:nvPr/>
        </p:nvSpPr>
        <p:spPr bwMode="auto">
          <a:xfrm>
            <a:off x="6887787" y="2952749"/>
            <a:ext cx="609600" cy="533400"/>
          </a:xfrm>
          <a:prstGeom prst="rect">
            <a:avLst/>
          </a:prstGeom>
          <a:noFill/>
          <a:ln w="9525" cap="rnd">
            <a:solidFill>
              <a:srgbClr val="0000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71505" y="993643"/>
            <a:ext cx="8001000" cy="77912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  <a:latin typeface="Angsana New" pitchFamily="18" charset="-34"/>
              </a:rPr>
              <a:t>Block Diagram</a:t>
            </a:r>
            <a:endParaRPr lang="th-TH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4216024" y="3733799"/>
            <a:ext cx="1600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3530224" y="4571999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9" name="Line 32"/>
          <p:cNvSpPr>
            <a:spLocks noChangeShapeType="1"/>
          </p:cNvSpPr>
          <p:nvPr/>
        </p:nvSpPr>
        <p:spPr bwMode="auto">
          <a:xfrm flipV="1">
            <a:off x="3530224" y="4571999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" name="Freeform 33"/>
          <p:cNvSpPr>
            <a:spLocks/>
          </p:cNvSpPr>
          <p:nvPr/>
        </p:nvSpPr>
        <p:spPr bwMode="auto">
          <a:xfrm>
            <a:off x="3606424" y="4648199"/>
            <a:ext cx="228600" cy="177800"/>
          </a:xfrm>
          <a:custGeom>
            <a:avLst/>
            <a:gdLst>
              <a:gd name="T0" fmla="*/ 0 w 384"/>
              <a:gd name="T1" fmla="*/ 112 h 224"/>
              <a:gd name="T2" fmla="*/ 96 w 384"/>
              <a:gd name="T3" fmla="*/ 16 h 224"/>
              <a:gd name="T4" fmla="*/ 288 w 384"/>
              <a:gd name="T5" fmla="*/ 208 h 224"/>
              <a:gd name="T6" fmla="*/ 384 w 384"/>
              <a:gd name="T7" fmla="*/ 112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24"/>
              <a:gd name="T14" fmla="*/ 384 w 38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24">
                <a:moveTo>
                  <a:pt x="0" y="112"/>
                </a:moveTo>
                <a:cubicBezTo>
                  <a:pt x="24" y="56"/>
                  <a:pt x="48" y="0"/>
                  <a:pt x="96" y="16"/>
                </a:cubicBezTo>
                <a:cubicBezTo>
                  <a:pt x="144" y="32"/>
                  <a:pt x="240" y="192"/>
                  <a:pt x="288" y="208"/>
                </a:cubicBezTo>
                <a:cubicBezTo>
                  <a:pt x="336" y="224"/>
                  <a:pt x="368" y="128"/>
                  <a:pt x="384" y="112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4"/>
          <p:cNvSpPr>
            <a:spLocks noChangeShapeType="1"/>
          </p:cNvSpPr>
          <p:nvPr/>
        </p:nvSpPr>
        <p:spPr bwMode="auto">
          <a:xfrm>
            <a:off x="3911224" y="5029199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2" name="Line 42"/>
          <p:cNvSpPr>
            <a:spLocks noChangeShapeType="1"/>
          </p:cNvSpPr>
          <p:nvPr/>
        </p:nvSpPr>
        <p:spPr bwMode="auto">
          <a:xfrm>
            <a:off x="4230312" y="4800599"/>
            <a:ext cx="8001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3" name="Line 47"/>
          <p:cNvSpPr>
            <a:spLocks noChangeShapeType="1"/>
          </p:cNvSpPr>
          <p:nvPr/>
        </p:nvSpPr>
        <p:spPr bwMode="auto">
          <a:xfrm>
            <a:off x="5030412" y="3733799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5" name="Line 56"/>
          <p:cNvSpPr>
            <a:spLocks noChangeShapeType="1"/>
          </p:cNvSpPr>
          <p:nvPr/>
        </p:nvSpPr>
        <p:spPr bwMode="auto">
          <a:xfrm>
            <a:off x="5035174" y="4495799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3" name="Line 60"/>
          <p:cNvSpPr>
            <a:spLocks noChangeShapeType="1"/>
          </p:cNvSpPr>
          <p:nvPr/>
        </p:nvSpPr>
        <p:spPr bwMode="auto">
          <a:xfrm flipV="1">
            <a:off x="7188315" y="3733799"/>
            <a:ext cx="5530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7" name="Line 64"/>
          <p:cNvSpPr>
            <a:spLocks noChangeShapeType="1"/>
          </p:cNvSpPr>
          <p:nvPr/>
        </p:nvSpPr>
        <p:spPr bwMode="auto">
          <a:xfrm>
            <a:off x="6778249" y="3224212"/>
            <a:ext cx="228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28" name="Group 79"/>
          <p:cNvGrpSpPr>
            <a:grpSpLocks/>
          </p:cNvGrpSpPr>
          <p:nvPr/>
        </p:nvGrpSpPr>
        <p:grpSpPr bwMode="auto">
          <a:xfrm>
            <a:off x="6944937" y="3052762"/>
            <a:ext cx="442912" cy="358775"/>
            <a:chOff x="3854" y="1378"/>
            <a:chExt cx="288" cy="226"/>
          </a:xfrm>
        </p:grpSpPr>
        <p:sp>
          <p:nvSpPr>
            <p:cNvPr id="29" name="Line 66"/>
            <p:cNvSpPr>
              <a:spLocks noChangeShapeType="1"/>
            </p:cNvSpPr>
            <p:nvPr/>
          </p:nvSpPr>
          <p:spPr bwMode="auto">
            <a:xfrm rot="5400000">
              <a:off x="3998" y="1435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0" name="Line 67"/>
            <p:cNvSpPr>
              <a:spLocks noChangeShapeType="1"/>
            </p:cNvSpPr>
            <p:nvPr/>
          </p:nvSpPr>
          <p:spPr bwMode="auto">
            <a:xfrm rot="5400000">
              <a:off x="3888" y="1440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1" name="Line 68"/>
            <p:cNvSpPr>
              <a:spLocks noChangeShapeType="1"/>
            </p:cNvSpPr>
            <p:nvPr/>
          </p:nvSpPr>
          <p:spPr bwMode="auto">
            <a:xfrm rot="5400000" flipV="1">
              <a:off x="3974" y="1363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2" name="Line 69"/>
            <p:cNvSpPr>
              <a:spLocks noChangeShapeType="1"/>
            </p:cNvSpPr>
            <p:nvPr/>
          </p:nvSpPr>
          <p:spPr bwMode="auto">
            <a:xfrm rot="5400000" flipH="1" flipV="1">
              <a:off x="3974" y="1417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3" name="Line 70"/>
            <p:cNvSpPr>
              <a:spLocks noChangeShapeType="1"/>
            </p:cNvSpPr>
            <p:nvPr/>
          </p:nvSpPr>
          <p:spPr bwMode="auto">
            <a:xfrm rot="5400000">
              <a:off x="4094" y="1441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4" name="Line 71"/>
            <p:cNvSpPr>
              <a:spLocks noChangeShapeType="1"/>
            </p:cNvSpPr>
            <p:nvPr/>
          </p:nvSpPr>
          <p:spPr bwMode="auto">
            <a:xfrm rot="5400000">
              <a:off x="3902" y="1438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" name="Line 73"/>
            <p:cNvSpPr>
              <a:spLocks noChangeShapeType="1"/>
            </p:cNvSpPr>
            <p:nvPr/>
          </p:nvSpPr>
          <p:spPr bwMode="auto">
            <a:xfrm rot="-5400000">
              <a:off x="3903" y="1548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" name="Line 74"/>
            <p:cNvSpPr>
              <a:spLocks noChangeShapeType="1"/>
            </p:cNvSpPr>
            <p:nvPr/>
          </p:nvSpPr>
          <p:spPr bwMode="auto">
            <a:xfrm rot="-5400000">
              <a:off x="3985" y="1543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7" name="Line 75"/>
            <p:cNvSpPr>
              <a:spLocks noChangeShapeType="1"/>
            </p:cNvSpPr>
            <p:nvPr/>
          </p:nvSpPr>
          <p:spPr bwMode="auto">
            <a:xfrm rot="16200000" flipV="1">
              <a:off x="3975" y="1524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8" name="Line 76"/>
            <p:cNvSpPr>
              <a:spLocks noChangeShapeType="1"/>
            </p:cNvSpPr>
            <p:nvPr/>
          </p:nvSpPr>
          <p:spPr bwMode="auto">
            <a:xfrm rot="-5400000" flipH="1" flipV="1">
              <a:off x="3975" y="1470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9" name="Line 80"/>
          <p:cNvSpPr>
            <a:spLocks noChangeShapeType="1"/>
          </p:cNvSpPr>
          <p:nvPr/>
        </p:nvSpPr>
        <p:spPr bwMode="auto">
          <a:xfrm flipV="1">
            <a:off x="7387849" y="3209924"/>
            <a:ext cx="0" cy="523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5711449" y="3428999"/>
            <a:ext cx="685800" cy="609600"/>
            <a:chOff x="2064" y="1728"/>
            <a:chExt cx="432" cy="384"/>
          </a:xfrm>
        </p:grpSpPr>
        <p:sp>
          <p:nvSpPr>
            <p:cNvPr id="44" name="Rectangle 18"/>
            <p:cNvSpPr>
              <a:spLocks noChangeArrowheads="1"/>
            </p:cNvSpPr>
            <p:nvPr/>
          </p:nvSpPr>
          <p:spPr bwMode="auto">
            <a:xfrm>
              <a:off x="2064" y="172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i="1"/>
            </a:p>
          </p:txBody>
        </p:sp>
        <p:sp>
          <p:nvSpPr>
            <p:cNvPr id="45" name="Line 19"/>
            <p:cNvSpPr>
              <a:spLocks noChangeShapeType="1"/>
            </p:cNvSpPr>
            <p:nvPr/>
          </p:nvSpPr>
          <p:spPr bwMode="auto">
            <a:xfrm flipV="1">
              <a:off x="2064" y="1728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46" name="Freeform 20"/>
            <p:cNvSpPr>
              <a:spLocks/>
            </p:cNvSpPr>
            <p:nvPr/>
          </p:nvSpPr>
          <p:spPr bwMode="auto">
            <a:xfrm>
              <a:off x="2304" y="1968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1"/>
            <p:cNvSpPr>
              <a:spLocks noChangeShapeType="1"/>
            </p:cNvSpPr>
            <p:nvPr/>
          </p:nvSpPr>
          <p:spPr bwMode="auto">
            <a:xfrm>
              <a:off x="2112" y="182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48" name="Group 16"/>
          <p:cNvGrpSpPr>
            <a:grpSpLocks/>
          </p:cNvGrpSpPr>
          <p:nvPr/>
        </p:nvGrpSpPr>
        <p:grpSpPr bwMode="auto">
          <a:xfrm>
            <a:off x="3530224" y="3428999"/>
            <a:ext cx="685800" cy="609600"/>
            <a:chOff x="1056" y="1776"/>
            <a:chExt cx="432" cy="384"/>
          </a:xfrm>
        </p:grpSpPr>
        <p:sp>
          <p:nvSpPr>
            <p:cNvPr id="49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50" name="Line 7"/>
            <p:cNvSpPr>
              <a:spLocks noChangeShapeType="1"/>
            </p:cNvSpPr>
            <p:nvPr/>
          </p:nvSpPr>
          <p:spPr bwMode="auto">
            <a:xfrm flipV="1">
              <a:off x="1056" y="1776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51" name="Freeform 8"/>
            <p:cNvSpPr>
              <a:spLocks/>
            </p:cNvSpPr>
            <p:nvPr/>
          </p:nvSpPr>
          <p:spPr bwMode="auto">
            <a:xfrm>
              <a:off x="1104" y="1824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12"/>
            <p:cNvSpPr>
              <a:spLocks noChangeShapeType="1"/>
            </p:cNvSpPr>
            <p:nvPr/>
          </p:nvSpPr>
          <p:spPr bwMode="auto">
            <a:xfrm>
              <a:off x="1296" y="206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53" name="Group 46"/>
          <p:cNvGrpSpPr>
            <a:grpSpLocks/>
          </p:cNvGrpSpPr>
          <p:nvPr/>
        </p:nvGrpSpPr>
        <p:grpSpPr bwMode="auto">
          <a:xfrm>
            <a:off x="4673224" y="5105399"/>
            <a:ext cx="685800" cy="609600"/>
            <a:chOff x="2172" y="2718"/>
            <a:chExt cx="432" cy="384"/>
          </a:xfrm>
        </p:grpSpPr>
        <p:sp>
          <p:nvSpPr>
            <p:cNvPr id="54" name="Rectangle 45"/>
            <p:cNvSpPr>
              <a:spLocks noChangeArrowheads="1"/>
            </p:cNvSpPr>
            <p:nvPr/>
          </p:nvSpPr>
          <p:spPr bwMode="auto">
            <a:xfrm>
              <a:off x="2172" y="271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grpSp>
          <p:nvGrpSpPr>
            <p:cNvPr id="55" name="Group 43"/>
            <p:cNvGrpSpPr>
              <a:grpSpLocks/>
            </p:cNvGrpSpPr>
            <p:nvPr/>
          </p:nvGrpSpPr>
          <p:grpSpPr bwMode="auto">
            <a:xfrm>
              <a:off x="2265" y="2784"/>
              <a:ext cx="243" cy="240"/>
              <a:chOff x="2265" y="2784"/>
              <a:chExt cx="243" cy="240"/>
            </a:xfrm>
          </p:grpSpPr>
          <p:sp>
            <p:nvSpPr>
              <p:cNvPr id="56" name="Line 35"/>
              <p:cNvSpPr>
                <a:spLocks noChangeShapeType="1"/>
              </p:cNvSpPr>
              <p:nvPr/>
            </p:nvSpPr>
            <p:spPr bwMode="auto">
              <a:xfrm>
                <a:off x="2265" y="2784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7" name="Line 37"/>
              <p:cNvSpPr>
                <a:spLocks noChangeShapeType="1"/>
              </p:cNvSpPr>
              <p:nvPr/>
            </p:nvSpPr>
            <p:spPr bwMode="auto">
              <a:xfrm>
                <a:off x="2343" y="2832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8" name="Line 38"/>
              <p:cNvSpPr>
                <a:spLocks noChangeShapeType="1"/>
              </p:cNvSpPr>
              <p:nvPr/>
            </p:nvSpPr>
            <p:spPr bwMode="auto">
              <a:xfrm>
                <a:off x="2268" y="2880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9" name="Line 39"/>
              <p:cNvSpPr>
                <a:spLocks noChangeShapeType="1"/>
              </p:cNvSpPr>
              <p:nvPr/>
            </p:nvSpPr>
            <p:spPr bwMode="auto">
              <a:xfrm>
                <a:off x="2346" y="2928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0" name="Line 40"/>
              <p:cNvSpPr>
                <a:spLocks noChangeShapeType="1"/>
              </p:cNvSpPr>
              <p:nvPr/>
            </p:nvSpPr>
            <p:spPr bwMode="auto">
              <a:xfrm>
                <a:off x="2265" y="2976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61" name="Line 41"/>
              <p:cNvSpPr>
                <a:spLocks noChangeShapeType="1"/>
              </p:cNvSpPr>
              <p:nvPr/>
            </p:nvSpPr>
            <p:spPr bwMode="auto">
              <a:xfrm>
                <a:off x="2343" y="3024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63" name="Line 97"/>
          <p:cNvSpPr>
            <a:spLocks noChangeShapeType="1"/>
          </p:cNvSpPr>
          <p:nvPr/>
        </p:nvSpPr>
        <p:spPr bwMode="auto">
          <a:xfrm flipH="1">
            <a:off x="2692024" y="2666999"/>
            <a:ext cx="411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 flipH="1">
            <a:off x="2672974" y="4800599"/>
            <a:ext cx="838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66" name="Line 100"/>
          <p:cNvSpPr>
            <a:spLocks noChangeShapeType="1"/>
          </p:cNvSpPr>
          <p:nvPr/>
        </p:nvSpPr>
        <p:spPr bwMode="auto">
          <a:xfrm flipV="1">
            <a:off x="2692024" y="2647949"/>
            <a:ext cx="0" cy="21526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67" name="Line 101"/>
          <p:cNvSpPr>
            <a:spLocks noChangeShapeType="1"/>
          </p:cNvSpPr>
          <p:nvPr/>
        </p:nvSpPr>
        <p:spPr bwMode="auto">
          <a:xfrm flipV="1">
            <a:off x="2563437" y="3724200"/>
            <a:ext cx="470293" cy="7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78" name="Line 113"/>
          <p:cNvSpPr>
            <a:spLocks noChangeShapeType="1"/>
          </p:cNvSpPr>
          <p:nvPr/>
        </p:nvSpPr>
        <p:spPr bwMode="auto">
          <a:xfrm>
            <a:off x="1756532" y="3724201"/>
            <a:ext cx="458983" cy="235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diamond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79" name="Freeform 114"/>
          <p:cNvSpPr>
            <a:spLocks/>
          </p:cNvSpPr>
          <p:nvPr/>
        </p:nvSpPr>
        <p:spPr bwMode="auto">
          <a:xfrm>
            <a:off x="2246179" y="3581399"/>
            <a:ext cx="280987" cy="90488"/>
          </a:xfrm>
          <a:custGeom>
            <a:avLst/>
            <a:gdLst>
              <a:gd name="T0" fmla="*/ 0 w 288"/>
              <a:gd name="T1" fmla="*/ 48 h 48"/>
              <a:gd name="T2" fmla="*/ 144 w 288"/>
              <a:gd name="T3" fmla="*/ 0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cubicBezTo>
                  <a:pt x="48" y="24"/>
                  <a:pt x="96" y="0"/>
                  <a:pt x="144" y="0"/>
                </a:cubicBezTo>
                <a:cubicBezTo>
                  <a:pt x="192" y="0"/>
                  <a:pt x="264" y="40"/>
                  <a:pt x="288" y="48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WordArt 116"/>
          <p:cNvSpPr>
            <a:spLocks noChangeArrowheads="1" noChangeShapeType="1" noTextEdit="1"/>
          </p:cNvSpPr>
          <p:nvPr/>
        </p:nvSpPr>
        <p:spPr bwMode="auto">
          <a:xfrm>
            <a:off x="4377949" y="2438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Bypass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82" name="WordArt 117"/>
          <p:cNvSpPr>
            <a:spLocks noChangeArrowheads="1" noChangeShapeType="1" noTextEdit="1"/>
          </p:cNvSpPr>
          <p:nvPr/>
        </p:nvSpPr>
        <p:spPr bwMode="auto">
          <a:xfrm>
            <a:off x="3033730" y="3166815"/>
            <a:ext cx="1438275" cy="21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Power Factor Correction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83" name="WordArt 118"/>
          <p:cNvSpPr>
            <a:spLocks noChangeArrowheads="1" noChangeShapeType="1" noTextEdit="1"/>
          </p:cNvSpPr>
          <p:nvPr/>
        </p:nvSpPr>
        <p:spPr bwMode="auto">
          <a:xfrm>
            <a:off x="5725737" y="3162299"/>
            <a:ext cx="709612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Inverter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84" name="WordArt 119"/>
          <p:cNvSpPr>
            <a:spLocks noChangeArrowheads="1" noChangeShapeType="1" noTextEdit="1"/>
          </p:cNvSpPr>
          <p:nvPr/>
        </p:nvSpPr>
        <p:spPr bwMode="auto">
          <a:xfrm>
            <a:off x="3511174" y="4343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Charger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85" name="WordArt 121"/>
          <p:cNvSpPr>
            <a:spLocks noChangeArrowheads="1" noChangeShapeType="1" noTextEdit="1"/>
          </p:cNvSpPr>
          <p:nvPr/>
        </p:nvSpPr>
        <p:spPr bwMode="auto">
          <a:xfrm>
            <a:off x="5444749" y="53339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Battery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88" name="WordArt 124"/>
          <p:cNvSpPr>
            <a:spLocks noChangeArrowheads="1" noChangeShapeType="1" noTextEdit="1"/>
          </p:cNvSpPr>
          <p:nvPr/>
        </p:nvSpPr>
        <p:spPr bwMode="auto">
          <a:xfrm>
            <a:off x="7474652" y="312419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STS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89" name="WordArt 125"/>
          <p:cNvSpPr>
            <a:spLocks noChangeArrowheads="1" noChangeShapeType="1" noTextEdit="1"/>
          </p:cNvSpPr>
          <p:nvPr/>
        </p:nvSpPr>
        <p:spPr bwMode="auto">
          <a:xfrm>
            <a:off x="1613657" y="3419401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0" name="WordArt 126"/>
          <p:cNvSpPr>
            <a:spLocks noChangeArrowheads="1" noChangeShapeType="1" noTextEdit="1"/>
          </p:cNvSpPr>
          <p:nvPr/>
        </p:nvSpPr>
        <p:spPr bwMode="auto">
          <a:xfrm>
            <a:off x="8454649" y="340994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94" name="Line 113"/>
          <p:cNvSpPr>
            <a:spLocks noChangeShapeType="1"/>
          </p:cNvSpPr>
          <p:nvPr/>
        </p:nvSpPr>
        <p:spPr bwMode="auto">
          <a:xfrm flipH="1" flipV="1">
            <a:off x="7741351" y="3733799"/>
            <a:ext cx="713297" cy="235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diamond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5" name="Rectangle 31"/>
          <p:cNvSpPr>
            <a:spLocks noChangeArrowheads="1"/>
          </p:cNvSpPr>
          <p:nvPr/>
        </p:nvSpPr>
        <p:spPr bwMode="auto">
          <a:xfrm>
            <a:off x="4677987" y="4055553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96" name="Line 32"/>
          <p:cNvSpPr>
            <a:spLocks noChangeShapeType="1"/>
          </p:cNvSpPr>
          <p:nvPr/>
        </p:nvSpPr>
        <p:spPr bwMode="auto">
          <a:xfrm flipV="1">
            <a:off x="4677987" y="4055553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8" name="Line 34"/>
          <p:cNvSpPr>
            <a:spLocks noChangeShapeType="1"/>
          </p:cNvSpPr>
          <p:nvPr/>
        </p:nvSpPr>
        <p:spPr bwMode="auto">
          <a:xfrm>
            <a:off x="5058987" y="4512753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9" name="Line 34"/>
          <p:cNvSpPr>
            <a:spLocks noChangeShapeType="1"/>
          </p:cNvSpPr>
          <p:nvPr/>
        </p:nvSpPr>
        <p:spPr bwMode="auto">
          <a:xfrm>
            <a:off x="4749424" y="4190605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0" name="WordArt 117"/>
          <p:cNvSpPr>
            <a:spLocks noChangeArrowheads="1" noChangeShapeType="1" noTextEdit="1"/>
          </p:cNvSpPr>
          <p:nvPr/>
        </p:nvSpPr>
        <p:spPr bwMode="auto">
          <a:xfrm>
            <a:off x="5444749" y="4302156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Booster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02" name="Line 61"/>
          <p:cNvSpPr>
            <a:spLocks noChangeShapeType="1"/>
          </p:cNvSpPr>
          <p:nvPr/>
        </p:nvSpPr>
        <p:spPr bwMode="auto">
          <a:xfrm flipH="1" flipV="1">
            <a:off x="7035915" y="3571874"/>
            <a:ext cx="152400" cy="152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3" name="Line 62"/>
          <p:cNvSpPr>
            <a:spLocks noChangeShapeType="1"/>
          </p:cNvSpPr>
          <p:nvPr/>
        </p:nvSpPr>
        <p:spPr bwMode="auto">
          <a:xfrm flipH="1">
            <a:off x="6793027" y="3571874"/>
            <a:ext cx="15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4" name="Line 63"/>
          <p:cNvSpPr>
            <a:spLocks noChangeShapeType="1"/>
          </p:cNvSpPr>
          <p:nvPr/>
        </p:nvSpPr>
        <p:spPr bwMode="auto">
          <a:xfrm flipV="1">
            <a:off x="6793027" y="2657474"/>
            <a:ext cx="0" cy="9334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9" name="Line 48"/>
          <p:cNvSpPr>
            <a:spLocks noChangeShapeType="1"/>
          </p:cNvSpPr>
          <p:nvPr/>
        </p:nvSpPr>
        <p:spPr bwMode="auto">
          <a:xfrm>
            <a:off x="6416103" y="3738805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10" name="Line 98"/>
          <p:cNvSpPr>
            <a:spLocks noChangeShapeType="1"/>
          </p:cNvSpPr>
          <p:nvPr/>
        </p:nvSpPr>
        <p:spPr bwMode="auto">
          <a:xfrm flipH="1">
            <a:off x="3276599" y="3742733"/>
            <a:ext cx="228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11" name="Line 104"/>
          <p:cNvSpPr>
            <a:spLocks noChangeShapeType="1"/>
          </p:cNvSpPr>
          <p:nvPr/>
        </p:nvSpPr>
        <p:spPr bwMode="auto">
          <a:xfrm flipH="1" flipV="1">
            <a:off x="3138487" y="3590333"/>
            <a:ext cx="152400" cy="152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91" name="Picture 5" descr="F:\Logo\Logo POWERMATIC.bmp">
            <a:extLst>
              <a:ext uri="{FF2B5EF4-FFF2-40B4-BE49-F238E27FC236}">
                <a16:creationId xmlns:a16="http://schemas.microsoft.com/office/drawing/2014/main" xmlns="" id="{C9EF4842-037A-4130-B710-8BBEB1729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7" name="Text Box 9">
            <a:extLst>
              <a:ext uri="{FF2B5EF4-FFF2-40B4-BE49-F238E27FC236}">
                <a16:creationId xmlns:a16="http://schemas.microsoft.com/office/drawing/2014/main" xmlns="" id="{1CC723E4-F4F4-4EFA-A27B-F6D123F38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761" y="401638"/>
            <a:ext cx="590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รายละเอียดทางเทคนิคเครื่องสำรองไฟฟ้า (</a:t>
            </a:r>
            <a:r>
              <a:rPr lang="en-US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UPS)</a:t>
            </a:r>
            <a:endParaRPr lang="th-TH" sz="3200" b="0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wis721 BdOul BT" pitchFamily="82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258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23" grpId="0" animBg="1"/>
      <p:bldP spid="27" grpId="0" animBg="1"/>
      <p:bldP spid="39" grpId="0" animBg="1"/>
      <p:bldP spid="63" grpId="0" animBg="1"/>
      <p:bldP spid="65" grpId="0" animBg="1"/>
      <p:bldP spid="66" grpId="0" animBg="1"/>
      <p:bldP spid="67" grpId="0" animBg="1"/>
      <p:bldP spid="78" grpId="0" animBg="1"/>
      <p:bldP spid="79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8" grpId="0" animBg="1"/>
      <p:bldP spid="89" grpId="0" animBg="1"/>
      <p:bldP spid="90" grpId="0" animBg="1"/>
      <p:bldP spid="94" grpId="0" animBg="1"/>
      <p:bldP spid="95" grpId="0" animBg="1"/>
      <p:bldP spid="96" grpId="0" animBg="1"/>
      <p:bldP spid="98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9" grpId="0" animBg="1"/>
      <p:bldP spid="110" grpId="0" animBg="1"/>
      <p:bldP spid="1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57" name="Rectangle 89"/>
          <p:cNvSpPr txBox="1">
            <a:spLocks noChangeArrowheads="1"/>
          </p:cNvSpPr>
          <p:nvPr/>
        </p:nvSpPr>
        <p:spPr>
          <a:xfrm>
            <a:off x="566738" y="1752600"/>
            <a:ext cx="8001000" cy="990600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>
                <a:solidFill>
                  <a:srgbClr val="0000FF"/>
                </a:solidFill>
                <a:latin typeface="Angsana New" pitchFamily="18" charset="-34"/>
              </a:rPr>
              <a:t>สภาวะปกติ</a:t>
            </a:r>
          </a:p>
        </p:txBody>
      </p:sp>
      <p:sp>
        <p:nvSpPr>
          <p:cNvPr id="158" name="Rectangle 2"/>
          <p:cNvSpPr txBox="1">
            <a:spLocks noChangeArrowheads="1"/>
          </p:cNvSpPr>
          <p:nvPr/>
        </p:nvSpPr>
        <p:spPr>
          <a:xfrm>
            <a:off x="471505" y="993643"/>
            <a:ext cx="8001000" cy="77912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  <a:latin typeface="Angsana New" pitchFamily="18" charset="-34"/>
              </a:rPr>
              <a:t>Block Diagram</a:t>
            </a:r>
            <a:endParaRPr lang="th-TH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72" name="Rectangle 81"/>
          <p:cNvSpPr>
            <a:spLocks noChangeArrowheads="1"/>
          </p:cNvSpPr>
          <p:nvPr/>
        </p:nvSpPr>
        <p:spPr bwMode="auto">
          <a:xfrm>
            <a:off x="6887787" y="2952749"/>
            <a:ext cx="609600" cy="533400"/>
          </a:xfrm>
          <a:prstGeom prst="rect">
            <a:avLst/>
          </a:prstGeom>
          <a:noFill/>
          <a:ln w="9525" cap="rnd">
            <a:solidFill>
              <a:srgbClr val="0000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Line 23"/>
          <p:cNvSpPr>
            <a:spLocks noChangeShapeType="1"/>
          </p:cNvSpPr>
          <p:nvPr/>
        </p:nvSpPr>
        <p:spPr bwMode="auto">
          <a:xfrm>
            <a:off x="4216024" y="3733799"/>
            <a:ext cx="1600200" cy="0"/>
          </a:xfrm>
          <a:prstGeom prst="line">
            <a:avLst/>
          </a:prstGeom>
          <a:noFill/>
          <a:ln w="28575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74" name="Rectangle 31"/>
          <p:cNvSpPr>
            <a:spLocks noChangeArrowheads="1"/>
          </p:cNvSpPr>
          <p:nvPr/>
        </p:nvSpPr>
        <p:spPr bwMode="auto">
          <a:xfrm>
            <a:off x="3530224" y="4571999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75" name="Line 32"/>
          <p:cNvSpPr>
            <a:spLocks noChangeShapeType="1"/>
          </p:cNvSpPr>
          <p:nvPr/>
        </p:nvSpPr>
        <p:spPr bwMode="auto">
          <a:xfrm flipV="1">
            <a:off x="3530224" y="4571999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76" name="Freeform 33"/>
          <p:cNvSpPr>
            <a:spLocks/>
          </p:cNvSpPr>
          <p:nvPr/>
        </p:nvSpPr>
        <p:spPr bwMode="auto">
          <a:xfrm>
            <a:off x="3606424" y="4648199"/>
            <a:ext cx="228600" cy="177800"/>
          </a:xfrm>
          <a:custGeom>
            <a:avLst/>
            <a:gdLst>
              <a:gd name="T0" fmla="*/ 0 w 384"/>
              <a:gd name="T1" fmla="*/ 112 h 224"/>
              <a:gd name="T2" fmla="*/ 96 w 384"/>
              <a:gd name="T3" fmla="*/ 16 h 224"/>
              <a:gd name="T4" fmla="*/ 288 w 384"/>
              <a:gd name="T5" fmla="*/ 208 h 224"/>
              <a:gd name="T6" fmla="*/ 384 w 384"/>
              <a:gd name="T7" fmla="*/ 112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24"/>
              <a:gd name="T14" fmla="*/ 384 w 38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24">
                <a:moveTo>
                  <a:pt x="0" y="112"/>
                </a:moveTo>
                <a:cubicBezTo>
                  <a:pt x="24" y="56"/>
                  <a:pt x="48" y="0"/>
                  <a:pt x="96" y="16"/>
                </a:cubicBezTo>
                <a:cubicBezTo>
                  <a:pt x="144" y="32"/>
                  <a:pt x="240" y="192"/>
                  <a:pt x="288" y="208"/>
                </a:cubicBezTo>
                <a:cubicBezTo>
                  <a:pt x="336" y="224"/>
                  <a:pt x="368" y="128"/>
                  <a:pt x="384" y="112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34"/>
          <p:cNvSpPr>
            <a:spLocks noChangeShapeType="1"/>
          </p:cNvSpPr>
          <p:nvPr/>
        </p:nvSpPr>
        <p:spPr bwMode="auto">
          <a:xfrm>
            <a:off x="3911224" y="5029199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78" name="Line 42"/>
          <p:cNvSpPr>
            <a:spLocks noChangeShapeType="1"/>
          </p:cNvSpPr>
          <p:nvPr/>
        </p:nvSpPr>
        <p:spPr bwMode="auto">
          <a:xfrm>
            <a:off x="4230312" y="4800599"/>
            <a:ext cx="800100" cy="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79" name="Line 47"/>
          <p:cNvSpPr>
            <a:spLocks noChangeShapeType="1"/>
          </p:cNvSpPr>
          <p:nvPr/>
        </p:nvSpPr>
        <p:spPr bwMode="auto">
          <a:xfrm>
            <a:off x="5030412" y="3733799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80" name="Line 48"/>
          <p:cNvSpPr>
            <a:spLocks noChangeShapeType="1"/>
          </p:cNvSpPr>
          <p:nvPr/>
        </p:nvSpPr>
        <p:spPr bwMode="auto">
          <a:xfrm>
            <a:off x="6397249" y="3733799"/>
            <a:ext cx="533400" cy="0"/>
          </a:xfrm>
          <a:prstGeom prst="line">
            <a:avLst/>
          </a:prstGeom>
          <a:noFill/>
          <a:ln w="28575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81" name="Line 56"/>
          <p:cNvSpPr>
            <a:spLocks noChangeShapeType="1"/>
          </p:cNvSpPr>
          <p:nvPr/>
        </p:nvSpPr>
        <p:spPr bwMode="auto">
          <a:xfrm>
            <a:off x="5025647" y="4800599"/>
            <a:ext cx="0" cy="3048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85" name="Line 63"/>
          <p:cNvSpPr>
            <a:spLocks noChangeShapeType="1"/>
          </p:cNvSpPr>
          <p:nvPr/>
        </p:nvSpPr>
        <p:spPr bwMode="auto">
          <a:xfrm flipV="1">
            <a:off x="6778249" y="2666999"/>
            <a:ext cx="0" cy="56197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86" name="Line 64"/>
          <p:cNvSpPr>
            <a:spLocks noChangeShapeType="1"/>
          </p:cNvSpPr>
          <p:nvPr/>
        </p:nvSpPr>
        <p:spPr bwMode="auto">
          <a:xfrm>
            <a:off x="6778249" y="3224212"/>
            <a:ext cx="228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87" name="Group 79"/>
          <p:cNvGrpSpPr>
            <a:grpSpLocks/>
          </p:cNvGrpSpPr>
          <p:nvPr/>
        </p:nvGrpSpPr>
        <p:grpSpPr bwMode="auto">
          <a:xfrm>
            <a:off x="6944937" y="3052762"/>
            <a:ext cx="442912" cy="358775"/>
            <a:chOff x="3854" y="1378"/>
            <a:chExt cx="288" cy="226"/>
          </a:xfrm>
        </p:grpSpPr>
        <p:sp>
          <p:nvSpPr>
            <p:cNvPr id="88" name="Line 66"/>
            <p:cNvSpPr>
              <a:spLocks noChangeShapeType="1"/>
            </p:cNvSpPr>
            <p:nvPr/>
          </p:nvSpPr>
          <p:spPr bwMode="auto">
            <a:xfrm rot="5400000">
              <a:off x="3998" y="1435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89" name="Line 67"/>
            <p:cNvSpPr>
              <a:spLocks noChangeShapeType="1"/>
            </p:cNvSpPr>
            <p:nvPr/>
          </p:nvSpPr>
          <p:spPr bwMode="auto">
            <a:xfrm rot="5400000">
              <a:off x="3888" y="1440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90" name="Line 68"/>
            <p:cNvSpPr>
              <a:spLocks noChangeShapeType="1"/>
            </p:cNvSpPr>
            <p:nvPr/>
          </p:nvSpPr>
          <p:spPr bwMode="auto">
            <a:xfrm rot="5400000" flipV="1">
              <a:off x="3974" y="1363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91" name="Line 69"/>
            <p:cNvSpPr>
              <a:spLocks noChangeShapeType="1"/>
            </p:cNvSpPr>
            <p:nvPr/>
          </p:nvSpPr>
          <p:spPr bwMode="auto">
            <a:xfrm rot="5400000" flipH="1" flipV="1">
              <a:off x="3974" y="1417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59" name="Line 70"/>
            <p:cNvSpPr>
              <a:spLocks noChangeShapeType="1"/>
            </p:cNvSpPr>
            <p:nvPr/>
          </p:nvSpPr>
          <p:spPr bwMode="auto">
            <a:xfrm rot="5400000">
              <a:off x="4094" y="1441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60" name="Line 71"/>
            <p:cNvSpPr>
              <a:spLocks noChangeShapeType="1"/>
            </p:cNvSpPr>
            <p:nvPr/>
          </p:nvSpPr>
          <p:spPr bwMode="auto">
            <a:xfrm rot="5400000">
              <a:off x="3902" y="1438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61" name="Line 73"/>
            <p:cNvSpPr>
              <a:spLocks noChangeShapeType="1"/>
            </p:cNvSpPr>
            <p:nvPr/>
          </p:nvSpPr>
          <p:spPr bwMode="auto">
            <a:xfrm rot="-5400000">
              <a:off x="3903" y="1548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62" name="Line 74"/>
            <p:cNvSpPr>
              <a:spLocks noChangeShapeType="1"/>
            </p:cNvSpPr>
            <p:nvPr/>
          </p:nvSpPr>
          <p:spPr bwMode="auto">
            <a:xfrm rot="-5400000">
              <a:off x="3985" y="1543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63" name="Line 75"/>
            <p:cNvSpPr>
              <a:spLocks noChangeShapeType="1"/>
            </p:cNvSpPr>
            <p:nvPr/>
          </p:nvSpPr>
          <p:spPr bwMode="auto">
            <a:xfrm rot="16200000" flipV="1">
              <a:off x="3975" y="1524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64" name="Line 76"/>
            <p:cNvSpPr>
              <a:spLocks noChangeShapeType="1"/>
            </p:cNvSpPr>
            <p:nvPr/>
          </p:nvSpPr>
          <p:spPr bwMode="auto">
            <a:xfrm rot="-5400000" flipH="1" flipV="1">
              <a:off x="3975" y="1470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165" name="Line 80"/>
          <p:cNvSpPr>
            <a:spLocks noChangeShapeType="1"/>
          </p:cNvSpPr>
          <p:nvPr/>
        </p:nvSpPr>
        <p:spPr bwMode="auto">
          <a:xfrm flipV="1">
            <a:off x="7387849" y="3209924"/>
            <a:ext cx="0" cy="523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168" name="Group 22"/>
          <p:cNvGrpSpPr>
            <a:grpSpLocks/>
          </p:cNvGrpSpPr>
          <p:nvPr/>
        </p:nvGrpSpPr>
        <p:grpSpPr bwMode="auto">
          <a:xfrm>
            <a:off x="5711449" y="3428999"/>
            <a:ext cx="685800" cy="609600"/>
            <a:chOff x="2064" y="1728"/>
            <a:chExt cx="432" cy="384"/>
          </a:xfrm>
        </p:grpSpPr>
        <p:sp>
          <p:nvSpPr>
            <p:cNvPr id="169" name="Rectangle 18"/>
            <p:cNvSpPr>
              <a:spLocks noChangeArrowheads="1"/>
            </p:cNvSpPr>
            <p:nvPr/>
          </p:nvSpPr>
          <p:spPr bwMode="auto">
            <a:xfrm>
              <a:off x="2064" y="172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i="1"/>
            </a:p>
          </p:txBody>
        </p:sp>
        <p:sp>
          <p:nvSpPr>
            <p:cNvPr id="170" name="Line 19"/>
            <p:cNvSpPr>
              <a:spLocks noChangeShapeType="1"/>
            </p:cNvSpPr>
            <p:nvPr/>
          </p:nvSpPr>
          <p:spPr bwMode="auto">
            <a:xfrm flipV="1">
              <a:off x="2064" y="1728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71" name="Freeform 20"/>
            <p:cNvSpPr>
              <a:spLocks/>
            </p:cNvSpPr>
            <p:nvPr/>
          </p:nvSpPr>
          <p:spPr bwMode="auto">
            <a:xfrm>
              <a:off x="2304" y="1968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21"/>
            <p:cNvSpPr>
              <a:spLocks noChangeShapeType="1"/>
            </p:cNvSpPr>
            <p:nvPr/>
          </p:nvSpPr>
          <p:spPr bwMode="auto">
            <a:xfrm>
              <a:off x="2112" y="182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173" name="Group 16"/>
          <p:cNvGrpSpPr>
            <a:grpSpLocks/>
          </p:cNvGrpSpPr>
          <p:nvPr/>
        </p:nvGrpSpPr>
        <p:grpSpPr bwMode="auto">
          <a:xfrm>
            <a:off x="3530224" y="3428999"/>
            <a:ext cx="685800" cy="609600"/>
            <a:chOff x="1056" y="1776"/>
            <a:chExt cx="432" cy="384"/>
          </a:xfrm>
        </p:grpSpPr>
        <p:sp>
          <p:nvSpPr>
            <p:cNvPr id="174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175" name="Line 7"/>
            <p:cNvSpPr>
              <a:spLocks noChangeShapeType="1"/>
            </p:cNvSpPr>
            <p:nvPr/>
          </p:nvSpPr>
          <p:spPr bwMode="auto">
            <a:xfrm flipV="1">
              <a:off x="1056" y="1776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76" name="Freeform 8"/>
            <p:cNvSpPr>
              <a:spLocks/>
            </p:cNvSpPr>
            <p:nvPr/>
          </p:nvSpPr>
          <p:spPr bwMode="auto">
            <a:xfrm>
              <a:off x="1104" y="1824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2"/>
            <p:cNvSpPr>
              <a:spLocks noChangeShapeType="1"/>
            </p:cNvSpPr>
            <p:nvPr/>
          </p:nvSpPr>
          <p:spPr bwMode="auto">
            <a:xfrm>
              <a:off x="1296" y="206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178" name="Group 46"/>
          <p:cNvGrpSpPr>
            <a:grpSpLocks/>
          </p:cNvGrpSpPr>
          <p:nvPr/>
        </p:nvGrpSpPr>
        <p:grpSpPr bwMode="auto">
          <a:xfrm>
            <a:off x="4673224" y="5105399"/>
            <a:ext cx="685800" cy="609600"/>
            <a:chOff x="2172" y="2718"/>
            <a:chExt cx="432" cy="384"/>
          </a:xfrm>
        </p:grpSpPr>
        <p:sp>
          <p:nvSpPr>
            <p:cNvPr id="179" name="Rectangle 45"/>
            <p:cNvSpPr>
              <a:spLocks noChangeArrowheads="1"/>
            </p:cNvSpPr>
            <p:nvPr/>
          </p:nvSpPr>
          <p:spPr bwMode="auto">
            <a:xfrm>
              <a:off x="2172" y="271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grpSp>
          <p:nvGrpSpPr>
            <p:cNvPr id="180" name="Group 43"/>
            <p:cNvGrpSpPr>
              <a:grpSpLocks/>
            </p:cNvGrpSpPr>
            <p:nvPr/>
          </p:nvGrpSpPr>
          <p:grpSpPr bwMode="auto">
            <a:xfrm>
              <a:off x="2265" y="2784"/>
              <a:ext cx="243" cy="240"/>
              <a:chOff x="2265" y="2784"/>
              <a:chExt cx="243" cy="240"/>
            </a:xfrm>
          </p:grpSpPr>
          <p:sp>
            <p:nvSpPr>
              <p:cNvPr id="181" name="Line 35"/>
              <p:cNvSpPr>
                <a:spLocks noChangeShapeType="1"/>
              </p:cNvSpPr>
              <p:nvPr/>
            </p:nvSpPr>
            <p:spPr bwMode="auto">
              <a:xfrm>
                <a:off x="2265" y="2784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82" name="Line 37"/>
              <p:cNvSpPr>
                <a:spLocks noChangeShapeType="1"/>
              </p:cNvSpPr>
              <p:nvPr/>
            </p:nvSpPr>
            <p:spPr bwMode="auto">
              <a:xfrm>
                <a:off x="2343" y="2832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83" name="Line 38"/>
              <p:cNvSpPr>
                <a:spLocks noChangeShapeType="1"/>
              </p:cNvSpPr>
              <p:nvPr/>
            </p:nvSpPr>
            <p:spPr bwMode="auto">
              <a:xfrm>
                <a:off x="2268" y="2880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84" name="Line 39"/>
              <p:cNvSpPr>
                <a:spLocks noChangeShapeType="1"/>
              </p:cNvSpPr>
              <p:nvPr/>
            </p:nvSpPr>
            <p:spPr bwMode="auto">
              <a:xfrm>
                <a:off x="2346" y="2928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85" name="Line 40"/>
              <p:cNvSpPr>
                <a:spLocks noChangeShapeType="1"/>
              </p:cNvSpPr>
              <p:nvPr/>
            </p:nvSpPr>
            <p:spPr bwMode="auto">
              <a:xfrm>
                <a:off x="2265" y="2976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86" name="Line 41"/>
              <p:cNvSpPr>
                <a:spLocks noChangeShapeType="1"/>
              </p:cNvSpPr>
              <p:nvPr/>
            </p:nvSpPr>
            <p:spPr bwMode="auto">
              <a:xfrm>
                <a:off x="2343" y="3024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187" name="Line 97"/>
          <p:cNvSpPr>
            <a:spLocks noChangeShapeType="1"/>
          </p:cNvSpPr>
          <p:nvPr/>
        </p:nvSpPr>
        <p:spPr bwMode="auto">
          <a:xfrm flipH="1">
            <a:off x="2692024" y="2666999"/>
            <a:ext cx="411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89" name="Line 99"/>
          <p:cNvSpPr>
            <a:spLocks noChangeShapeType="1"/>
          </p:cNvSpPr>
          <p:nvPr/>
        </p:nvSpPr>
        <p:spPr bwMode="auto">
          <a:xfrm flipH="1">
            <a:off x="2672974" y="4800599"/>
            <a:ext cx="838200" cy="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90" name="Line 100"/>
          <p:cNvSpPr>
            <a:spLocks noChangeShapeType="1"/>
          </p:cNvSpPr>
          <p:nvPr/>
        </p:nvSpPr>
        <p:spPr bwMode="auto">
          <a:xfrm flipH="1" flipV="1">
            <a:off x="2692023" y="2647949"/>
            <a:ext cx="3551" cy="107625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91" name="Line 101"/>
          <p:cNvSpPr>
            <a:spLocks noChangeShapeType="1"/>
          </p:cNvSpPr>
          <p:nvPr/>
        </p:nvSpPr>
        <p:spPr bwMode="auto">
          <a:xfrm flipV="1">
            <a:off x="2563437" y="3724201"/>
            <a:ext cx="470293" cy="73"/>
          </a:xfrm>
          <a:prstGeom prst="line">
            <a:avLst/>
          </a:prstGeom>
          <a:ln w="31750">
            <a:solidFill>
              <a:srgbClr val="00FF00"/>
            </a:solidFill>
            <a:prstDash val="sysDash"/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h-TH"/>
          </a:p>
        </p:txBody>
      </p:sp>
      <p:sp>
        <p:nvSpPr>
          <p:cNvPr id="202" name="Line 113"/>
          <p:cNvSpPr>
            <a:spLocks noChangeShapeType="1"/>
          </p:cNvSpPr>
          <p:nvPr/>
        </p:nvSpPr>
        <p:spPr bwMode="auto">
          <a:xfrm>
            <a:off x="1760418" y="3724201"/>
            <a:ext cx="458983" cy="2356"/>
          </a:xfrm>
          <a:prstGeom prst="line">
            <a:avLst/>
          </a:prstGeom>
          <a:ln w="31750">
            <a:solidFill>
              <a:srgbClr val="00FF00"/>
            </a:solidFill>
            <a:prstDash val="sysDash"/>
            <a:headEnd type="diamond" w="lg" len="lg"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h-TH"/>
          </a:p>
        </p:txBody>
      </p:sp>
      <p:sp>
        <p:nvSpPr>
          <p:cNvPr id="203" name="Freeform 114"/>
          <p:cNvSpPr>
            <a:spLocks/>
          </p:cNvSpPr>
          <p:nvPr/>
        </p:nvSpPr>
        <p:spPr bwMode="auto">
          <a:xfrm>
            <a:off x="2250065" y="3581399"/>
            <a:ext cx="280987" cy="90488"/>
          </a:xfrm>
          <a:custGeom>
            <a:avLst/>
            <a:gdLst>
              <a:gd name="T0" fmla="*/ 0 w 288"/>
              <a:gd name="T1" fmla="*/ 48 h 48"/>
              <a:gd name="T2" fmla="*/ 144 w 288"/>
              <a:gd name="T3" fmla="*/ 0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cubicBezTo>
                  <a:pt x="48" y="24"/>
                  <a:pt x="96" y="0"/>
                  <a:pt x="144" y="0"/>
                </a:cubicBezTo>
                <a:cubicBezTo>
                  <a:pt x="192" y="0"/>
                  <a:pt x="264" y="40"/>
                  <a:pt x="288" y="48"/>
                </a:cubicBezTo>
              </a:path>
            </a:pathLst>
          </a:custGeom>
          <a:ln w="31750">
            <a:solidFill>
              <a:srgbClr val="00FF00"/>
            </a:solidFill>
            <a:prstDash val="sysDash"/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05" name="WordArt 116"/>
          <p:cNvSpPr>
            <a:spLocks noChangeArrowheads="1" noChangeShapeType="1" noTextEdit="1"/>
          </p:cNvSpPr>
          <p:nvPr/>
        </p:nvSpPr>
        <p:spPr bwMode="auto">
          <a:xfrm>
            <a:off x="4377949" y="2438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Bypass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06" name="WordArt 117"/>
          <p:cNvSpPr>
            <a:spLocks noChangeArrowheads="1" noChangeShapeType="1" noTextEdit="1"/>
          </p:cNvSpPr>
          <p:nvPr/>
        </p:nvSpPr>
        <p:spPr bwMode="auto">
          <a:xfrm>
            <a:off x="3033730" y="3166815"/>
            <a:ext cx="1438275" cy="21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Power Factor Correction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07" name="WordArt 118"/>
          <p:cNvSpPr>
            <a:spLocks noChangeArrowheads="1" noChangeShapeType="1" noTextEdit="1"/>
          </p:cNvSpPr>
          <p:nvPr/>
        </p:nvSpPr>
        <p:spPr bwMode="auto">
          <a:xfrm>
            <a:off x="5725737" y="3162299"/>
            <a:ext cx="709612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Inverter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08" name="WordArt 119"/>
          <p:cNvSpPr>
            <a:spLocks noChangeArrowheads="1" noChangeShapeType="1" noTextEdit="1"/>
          </p:cNvSpPr>
          <p:nvPr/>
        </p:nvSpPr>
        <p:spPr bwMode="auto">
          <a:xfrm>
            <a:off x="3511174" y="4343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Charger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09" name="WordArt 121"/>
          <p:cNvSpPr>
            <a:spLocks noChangeArrowheads="1" noChangeShapeType="1" noTextEdit="1"/>
          </p:cNvSpPr>
          <p:nvPr/>
        </p:nvSpPr>
        <p:spPr bwMode="auto">
          <a:xfrm>
            <a:off x="5444749" y="53339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Battery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12" name="WordArt 124"/>
          <p:cNvSpPr>
            <a:spLocks noChangeArrowheads="1" noChangeShapeType="1" noTextEdit="1"/>
          </p:cNvSpPr>
          <p:nvPr/>
        </p:nvSpPr>
        <p:spPr bwMode="auto">
          <a:xfrm>
            <a:off x="7474652" y="312419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STS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13" name="WordArt 125"/>
          <p:cNvSpPr>
            <a:spLocks noChangeArrowheads="1" noChangeShapeType="1" noTextEdit="1"/>
          </p:cNvSpPr>
          <p:nvPr/>
        </p:nvSpPr>
        <p:spPr bwMode="auto">
          <a:xfrm>
            <a:off x="1617543" y="3419401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14" name="WordArt 126"/>
          <p:cNvSpPr>
            <a:spLocks noChangeArrowheads="1" noChangeShapeType="1" noTextEdit="1"/>
          </p:cNvSpPr>
          <p:nvPr/>
        </p:nvSpPr>
        <p:spPr bwMode="auto">
          <a:xfrm>
            <a:off x="8454649" y="340994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17" name="Line 113"/>
          <p:cNvSpPr>
            <a:spLocks noChangeShapeType="1"/>
          </p:cNvSpPr>
          <p:nvPr/>
        </p:nvSpPr>
        <p:spPr bwMode="auto">
          <a:xfrm flipH="1" flipV="1">
            <a:off x="7741351" y="3733799"/>
            <a:ext cx="713297" cy="2356"/>
          </a:xfrm>
          <a:prstGeom prst="line">
            <a:avLst/>
          </a:prstGeom>
          <a:noFill/>
          <a:ln w="28575">
            <a:solidFill>
              <a:srgbClr val="00FF00"/>
            </a:solidFill>
            <a:prstDash val="sysDash"/>
            <a:round/>
            <a:headEnd type="diamond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18" name="Rectangle 31"/>
          <p:cNvSpPr>
            <a:spLocks noChangeArrowheads="1"/>
          </p:cNvSpPr>
          <p:nvPr/>
        </p:nvSpPr>
        <p:spPr bwMode="auto">
          <a:xfrm>
            <a:off x="4677987" y="4055553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19" name="Line 32"/>
          <p:cNvSpPr>
            <a:spLocks noChangeShapeType="1"/>
          </p:cNvSpPr>
          <p:nvPr/>
        </p:nvSpPr>
        <p:spPr bwMode="auto">
          <a:xfrm flipV="1">
            <a:off x="4677987" y="4055553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0" name="Line 34"/>
          <p:cNvSpPr>
            <a:spLocks noChangeShapeType="1"/>
          </p:cNvSpPr>
          <p:nvPr/>
        </p:nvSpPr>
        <p:spPr bwMode="auto">
          <a:xfrm>
            <a:off x="5058987" y="4512753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1" name="Line 34"/>
          <p:cNvSpPr>
            <a:spLocks noChangeShapeType="1"/>
          </p:cNvSpPr>
          <p:nvPr/>
        </p:nvSpPr>
        <p:spPr bwMode="auto">
          <a:xfrm>
            <a:off x="4749424" y="4190605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2" name="WordArt 117"/>
          <p:cNvSpPr>
            <a:spLocks noChangeArrowheads="1" noChangeShapeType="1" noTextEdit="1"/>
          </p:cNvSpPr>
          <p:nvPr/>
        </p:nvSpPr>
        <p:spPr bwMode="auto">
          <a:xfrm>
            <a:off x="5444749" y="4302156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Booster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223" name="Line 100"/>
          <p:cNvSpPr>
            <a:spLocks noChangeShapeType="1"/>
          </p:cNvSpPr>
          <p:nvPr/>
        </p:nvSpPr>
        <p:spPr bwMode="auto">
          <a:xfrm flipV="1">
            <a:off x="2692023" y="3719461"/>
            <a:ext cx="427" cy="1081138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5" name="Line 56"/>
          <p:cNvSpPr>
            <a:spLocks noChangeShapeType="1"/>
          </p:cNvSpPr>
          <p:nvPr/>
        </p:nvSpPr>
        <p:spPr bwMode="auto">
          <a:xfrm flipH="1">
            <a:off x="5023785" y="4690552"/>
            <a:ext cx="0" cy="11004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6" name="Line 60"/>
          <p:cNvSpPr>
            <a:spLocks noChangeShapeType="1"/>
          </p:cNvSpPr>
          <p:nvPr/>
        </p:nvSpPr>
        <p:spPr bwMode="auto">
          <a:xfrm flipV="1">
            <a:off x="7188315" y="3733799"/>
            <a:ext cx="553037" cy="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7" name="Line 61"/>
          <p:cNvSpPr>
            <a:spLocks noChangeShapeType="1"/>
          </p:cNvSpPr>
          <p:nvPr/>
        </p:nvSpPr>
        <p:spPr bwMode="auto">
          <a:xfrm flipH="1" flipV="1">
            <a:off x="7035915" y="3571874"/>
            <a:ext cx="152400" cy="1524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8" name="Line 98"/>
          <p:cNvSpPr>
            <a:spLocks noChangeShapeType="1"/>
          </p:cNvSpPr>
          <p:nvPr/>
        </p:nvSpPr>
        <p:spPr bwMode="auto">
          <a:xfrm flipH="1">
            <a:off x="3276599" y="3742733"/>
            <a:ext cx="228600" cy="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29" name="Line 104"/>
          <p:cNvSpPr>
            <a:spLocks noChangeShapeType="1"/>
          </p:cNvSpPr>
          <p:nvPr/>
        </p:nvSpPr>
        <p:spPr bwMode="auto">
          <a:xfrm flipH="1" flipV="1">
            <a:off x="3138487" y="3590333"/>
            <a:ext cx="152400" cy="1524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pic>
        <p:nvPicPr>
          <p:cNvPr id="92" name="Picture 5" descr="F:\Logo\Logo POWERMATIC.bmp">
            <a:extLst>
              <a:ext uri="{FF2B5EF4-FFF2-40B4-BE49-F238E27FC236}">
                <a16:creationId xmlns:a16="http://schemas.microsoft.com/office/drawing/2014/main" xmlns="" id="{B7A1AFD0-20B5-40A6-B220-896BC01A1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3" name="Text Box 9">
            <a:extLst>
              <a:ext uri="{FF2B5EF4-FFF2-40B4-BE49-F238E27FC236}">
                <a16:creationId xmlns:a16="http://schemas.microsoft.com/office/drawing/2014/main" xmlns="" id="{0C95FC97-051F-4B5D-B5B5-359715097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761" y="401638"/>
            <a:ext cx="590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รายละเอียดทางเทคนิคเครื่องสำรองไฟฟ้า (</a:t>
            </a:r>
            <a:r>
              <a:rPr lang="en-US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UPS)</a:t>
            </a:r>
            <a:endParaRPr lang="th-TH" sz="3200" b="0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wis721 BdOul BT" pitchFamily="82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876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build="p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5" grpId="0" animBg="1"/>
      <p:bldP spid="86" grpId="0" animBg="1"/>
      <p:bldP spid="165" grpId="0" animBg="1"/>
      <p:bldP spid="187" grpId="0" animBg="1"/>
      <p:bldP spid="189" grpId="0" animBg="1"/>
      <p:bldP spid="190" grpId="0" animBg="1"/>
      <p:bldP spid="191" grpId="0" animBg="1"/>
      <p:bldP spid="202" grpId="0" animBg="1"/>
      <p:bldP spid="203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2" grpId="0" animBg="1"/>
      <p:bldP spid="213" grpId="0" animBg="1"/>
      <p:bldP spid="214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5" grpId="0" animBg="1"/>
      <p:bldP spid="226" grpId="0" animBg="1"/>
      <p:bldP spid="227" grpId="0" animBg="1"/>
      <p:bldP spid="228" grpId="0" animBg="1"/>
      <p:bldP spid="2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58" name="Rectangle 2"/>
          <p:cNvSpPr txBox="1">
            <a:spLocks noChangeArrowheads="1"/>
          </p:cNvSpPr>
          <p:nvPr/>
        </p:nvSpPr>
        <p:spPr>
          <a:xfrm>
            <a:off x="471505" y="993643"/>
            <a:ext cx="8001000" cy="77912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  <a:latin typeface="Angsana New" pitchFamily="18" charset="-34"/>
              </a:rPr>
              <a:t>Block Diagram</a:t>
            </a:r>
            <a:endParaRPr lang="th-TH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6" name="Rectangle 89"/>
          <p:cNvSpPr txBox="1">
            <a:spLocks noChangeArrowheads="1"/>
          </p:cNvSpPr>
          <p:nvPr/>
        </p:nvSpPr>
        <p:spPr>
          <a:xfrm>
            <a:off x="555703" y="1752600"/>
            <a:ext cx="8001000" cy="990600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>
                <a:solidFill>
                  <a:srgbClr val="0000FF"/>
                </a:solidFill>
                <a:latin typeface="Angsana New" pitchFamily="18" charset="-34"/>
              </a:rPr>
              <a:t>สภาวะสำรองไฟ</a:t>
            </a: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6887787" y="2952749"/>
            <a:ext cx="609600" cy="533400"/>
          </a:xfrm>
          <a:prstGeom prst="rect">
            <a:avLst/>
          </a:prstGeom>
          <a:noFill/>
          <a:ln w="9525" cap="rnd">
            <a:solidFill>
              <a:srgbClr val="0000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Line 23"/>
          <p:cNvSpPr>
            <a:spLocks noChangeShapeType="1"/>
          </p:cNvSpPr>
          <p:nvPr/>
        </p:nvSpPr>
        <p:spPr bwMode="auto">
          <a:xfrm flipV="1">
            <a:off x="5030412" y="3733799"/>
            <a:ext cx="785812" cy="2356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2" name="Rectangle 31"/>
          <p:cNvSpPr>
            <a:spLocks noChangeArrowheads="1"/>
          </p:cNvSpPr>
          <p:nvPr/>
        </p:nvSpPr>
        <p:spPr bwMode="auto">
          <a:xfrm>
            <a:off x="3530224" y="4571999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93" name="Line 32"/>
          <p:cNvSpPr>
            <a:spLocks noChangeShapeType="1"/>
          </p:cNvSpPr>
          <p:nvPr/>
        </p:nvSpPr>
        <p:spPr bwMode="auto">
          <a:xfrm flipV="1">
            <a:off x="3530224" y="4571999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4" name="Freeform 33"/>
          <p:cNvSpPr>
            <a:spLocks/>
          </p:cNvSpPr>
          <p:nvPr/>
        </p:nvSpPr>
        <p:spPr bwMode="auto">
          <a:xfrm>
            <a:off x="3606424" y="4648199"/>
            <a:ext cx="228600" cy="177800"/>
          </a:xfrm>
          <a:custGeom>
            <a:avLst/>
            <a:gdLst>
              <a:gd name="T0" fmla="*/ 0 w 384"/>
              <a:gd name="T1" fmla="*/ 112 h 224"/>
              <a:gd name="T2" fmla="*/ 96 w 384"/>
              <a:gd name="T3" fmla="*/ 16 h 224"/>
              <a:gd name="T4" fmla="*/ 288 w 384"/>
              <a:gd name="T5" fmla="*/ 208 h 224"/>
              <a:gd name="T6" fmla="*/ 384 w 384"/>
              <a:gd name="T7" fmla="*/ 112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24"/>
              <a:gd name="T14" fmla="*/ 384 w 38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24">
                <a:moveTo>
                  <a:pt x="0" y="112"/>
                </a:moveTo>
                <a:cubicBezTo>
                  <a:pt x="24" y="56"/>
                  <a:pt x="48" y="0"/>
                  <a:pt x="96" y="16"/>
                </a:cubicBezTo>
                <a:cubicBezTo>
                  <a:pt x="144" y="32"/>
                  <a:pt x="240" y="192"/>
                  <a:pt x="288" y="208"/>
                </a:cubicBezTo>
                <a:cubicBezTo>
                  <a:pt x="336" y="224"/>
                  <a:pt x="368" y="128"/>
                  <a:pt x="384" y="112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>
            <a:off x="3911224" y="5029199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6" name="Line 42"/>
          <p:cNvSpPr>
            <a:spLocks noChangeShapeType="1"/>
          </p:cNvSpPr>
          <p:nvPr/>
        </p:nvSpPr>
        <p:spPr bwMode="auto">
          <a:xfrm>
            <a:off x="4230312" y="4800599"/>
            <a:ext cx="8001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7" name="Line 47"/>
          <p:cNvSpPr>
            <a:spLocks noChangeShapeType="1"/>
          </p:cNvSpPr>
          <p:nvPr/>
        </p:nvSpPr>
        <p:spPr bwMode="auto">
          <a:xfrm>
            <a:off x="5030412" y="3733799"/>
            <a:ext cx="0" cy="3048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8" name="Line 48"/>
          <p:cNvSpPr>
            <a:spLocks noChangeShapeType="1"/>
          </p:cNvSpPr>
          <p:nvPr/>
        </p:nvSpPr>
        <p:spPr bwMode="auto">
          <a:xfrm>
            <a:off x="6397249" y="3733799"/>
            <a:ext cx="533400" cy="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99" name="Line 56"/>
          <p:cNvSpPr>
            <a:spLocks noChangeShapeType="1"/>
          </p:cNvSpPr>
          <p:nvPr/>
        </p:nvSpPr>
        <p:spPr bwMode="auto">
          <a:xfrm>
            <a:off x="5035174" y="4495799"/>
            <a:ext cx="0" cy="6096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1" name="Line 63"/>
          <p:cNvSpPr>
            <a:spLocks noChangeShapeType="1"/>
          </p:cNvSpPr>
          <p:nvPr/>
        </p:nvSpPr>
        <p:spPr bwMode="auto">
          <a:xfrm flipV="1">
            <a:off x="6778249" y="2666998"/>
            <a:ext cx="0" cy="5699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2" name="Line 64"/>
          <p:cNvSpPr>
            <a:spLocks noChangeShapeType="1"/>
          </p:cNvSpPr>
          <p:nvPr/>
        </p:nvSpPr>
        <p:spPr bwMode="auto">
          <a:xfrm>
            <a:off x="6778249" y="3224212"/>
            <a:ext cx="228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103" name="Group 79"/>
          <p:cNvGrpSpPr>
            <a:grpSpLocks/>
          </p:cNvGrpSpPr>
          <p:nvPr/>
        </p:nvGrpSpPr>
        <p:grpSpPr bwMode="auto">
          <a:xfrm>
            <a:off x="6944937" y="3052762"/>
            <a:ext cx="442912" cy="358775"/>
            <a:chOff x="3854" y="1378"/>
            <a:chExt cx="288" cy="226"/>
          </a:xfrm>
        </p:grpSpPr>
        <p:sp>
          <p:nvSpPr>
            <p:cNvPr id="104" name="Line 66"/>
            <p:cNvSpPr>
              <a:spLocks noChangeShapeType="1"/>
            </p:cNvSpPr>
            <p:nvPr/>
          </p:nvSpPr>
          <p:spPr bwMode="auto">
            <a:xfrm rot="5400000">
              <a:off x="3998" y="1435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5" name="Line 67"/>
            <p:cNvSpPr>
              <a:spLocks noChangeShapeType="1"/>
            </p:cNvSpPr>
            <p:nvPr/>
          </p:nvSpPr>
          <p:spPr bwMode="auto">
            <a:xfrm rot="5400000">
              <a:off x="3888" y="1440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6" name="Line 68"/>
            <p:cNvSpPr>
              <a:spLocks noChangeShapeType="1"/>
            </p:cNvSpPr>
            <p:nvPr/>
          </p:nvSpPr>
          <p:spPr bwMode="auto">
            <a:xfrm rot="5400000" flipV="1">
              <a:off x="3974" y="1363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7" name="Line 69"/>
            <p:cNvSpPr>
              <a:spLocks noChangeShapeType="1"/>
            </p:cNvSpPr>
            <p:nvPr/>
          </p:nvSpPr>
          <p:spPr bwMode="auto">
            <a:xfrm rot="5400000" flipH="1" flipV="1">
              <a:off x="3974" y="1417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8" name="Line 70"/>
            <p:cNvSpPr>
              <a:spLocks noChangeShapeType="1"/>
            </p:cNvSpPr>
            <p:nvPr/>
          </p:nvSpPr>
          <p:spPr bwMode="auto">
            <a:xfrm rot="5400000">
              <a:off x="4094" y="1441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9" name="Line 71"/>
            <p:cNvSpPr>
              <a:spLocks noChangeShapeType="1"/>
            </p:cNvSpPr>
            <p:nvPr/>
          </p:nvSpPr>
          <p:spPr bwMode="auto">
            <a:xfrm rot="5400000">
              <a:off x="3902" y="1438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0" name="Line 73"/>
            <p:cNvSpPr>
              <a:spLocks noChangeShapeType="1"/>
            </p:cNvSpPr>
            <p:nvPr/>
          </p:nvSpPr>
          <p:spPr bwMode="auto">
            <a:xfrm rot="-5400000">
              <a:off x="3903" y="1548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1" name="Line 74"/>
            <p:cNvSpPr>
              <a:spLocks noChangeShapeType="1"/>
            </p:cNvSpPr>
            <p:nvPr/>
          </p:nvSpPr>
          <p:spPr bwMode="auto">
            <a:xfrm rot="-5400000">
              <a:off x="3985" y="1543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2" name="Line 75"/>
            <p:cNvSpPr>
              <a:spLocks noChangeShapeType="1"/>
            </p:cNvSpPr>
            <p:nvPr/>
          </p:nvSpPr>
          <p:spPr bwMode="auto">
            <a:xfrm rot="16200000" flipV="1">
              <a:off x="3975" y="1524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3" name="Line 76"/>
            <p:cNvSpPr>
              <a:spLocks noChangeShapeType="1"/>
            </p:cNvSpPr>
            <p:nvPr/>
          </p:nvSpPr>
          <p:spPr bwMode="auto">
            <a:xfrm rot="-5400000" flipH="1" flipV="1">
              <a:off x="3975" y="1470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114" name="Line 80"/>
          <p:cNvSpPr>
            <a:spLocks noChangeShapeType="1"/>
          </p:cNvSpPr>
          <p:nvPr/>
        </p:nvSpPr>
        <p:spPr bwMode="auto">
          <a:xfrm flipV="1">
            <a:off x="7387849" y="3209924"/>
            <a:ext cx="0" cy="523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117" name="Group 22"/>
          <p:cNvGrpSpPr>
            <a:grpSpLocks/>
          </p:cNvGrpSpPr>
          <p:nvPr/>
        </p:nvGrpSpPr>
        <p:grpSpPr bwMode="auto">
          <a:xfrm>
            <a:off x="5711449" y="3428999"/>
            <a:ext cx="685800" cy="609600"/>
            <a:chOff x="2064" y="1728"/>
            <a:chExt cx="432" cy="384"/>
          </a:xfrm>
        </p:grpSpPr>
        <p:sp>
          <p:nvSpPr>
            <p:cNvPr id="118" name="Rectangle 18"/>
            <p:cNvSpPr>
              <a:spLocks noChangeArrowheads="1"/>
            </p:cNvSpPr>
            <p:nvPr/>
          </p:nvSpPr>
          <p:spPr bwMode="auto">
            <a:xfrm>
              <a:off x="2064" y="172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i="1"/>
            </a:p>
          </p:txBody>
        </p:sp>
        <p:sp>
          <p:nvSpPr>
            <p:cNvPr id="119" name="Line 19"/>
            <p:cNvSpPr>
              <a:spLocks noChangeShapeType="1"/>
            </p:cNvSpPr>
            <p:nvPr/>
          </p:nvSpPr>
          <p:spPr bwMode="auto">
            <a:xfrm flipV="1">
              <a:off x="2064" y="1728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20" name="Freeform 20"/>
            <p:cNvSpPr>
              <a:spLocks/>
            </p:cNvSpPr>
            <p:nvPr/>
          </p:nvSpPr>
          <p:spPr bwMode="auto">
            <a:xfrm>
              <a:off x="2304" y="1968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21"/>
            <p:cNvSpPr>
              <a:spLocks noChangeShapeType="1"/>
            </p:cNvSpPr>
            <p:nvPr/>
          </p:nvSpPr>
          <p:spPr bwMode="auto">
            <a:xfrm>
              <a:off x="2112" y="182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122" name="Group 16"/>
          <p:cNvGrpSpPr>
            <a:grpSpLocks/>
          </p:cNvGrpSpPr>
          <p:nvPr/>
        </p:nvGrpSpPr>
        <p:grpSpPr bwMode="auto">
          <a:xfrm>
            <a:off x="3530224" y="3428999"/>
            <a:ext cx="685800" cy="609600"/>
            <a:chOff x="1056" y="1776"/>
            <a:chExt cx="432" cy="384"/>
          </a:xfrm>
        </p:grpSpPr>
        <p:sp>
          <p:nvSpPr>
            <p:cNvPr id="123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flipV="1">
              <a:off x="1056" y="1776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25" name="Freeform 8"/>
            <p:cNvSpPr>
              <a:spLocks/>
            </p:cNvSpPr>
            <p:nvPr/>
          </p:nvSpPr>
          <p:spPr bwMode="auto">
            <a:xfrm>
              <a:off x="1104" y="1824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12"/>
            <p:cNvSpPr>
              <a:spLocks noChangeShapeType="1"/>
            </p:cNvSpPr>
            <p:nvPr/>
          </p:nvSpPr>
          <p:spPr bwMode="auto">
            <a:xfrm>
              <a:off x="1296" y="206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127" name="Group 46"/>
          <p:cNvGrpSpPr>
            <a:grpSpLocks/>
          </p:cNvGrpSpPr>
          <p:nvPr/>
        </p:nvGrpSpPr>
        <p:grpSpPr bwMode="auto">
          <a:xfrm>
            <a:off x="4673224" y="5105399"/>
            <a:ext cx="685800" cy="609600"/>
            <a:chOff x="2172" y="2718"/>
            <a:chExt cx="432" cy="384"/>
          </a:xfrm>
        </p:grpSpPr>
        <p:sp>
          <p:nvSpPr>
            <p:cNvPr id="128" name="Rectangle 45"/>
            <p:cNvSpPr>
              <a:spLocks noChangeArrowheads="1"/>
            </p:cNvSpPr>
            <p:nvPr/>
          </p:nvSpPr>
          <p:spPr bwMode="auto">
            <a:xfrm>
              <a:off x="2172" y="271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grpSp>
          <p:nvGrpSpPr>
            <p:cNvPr id="129" name="Group 43"/>
            <p:cNvGrpSpPr>
              <a:grpSpLocks/>
            </p:cNvGrpSpPr>
            <p:nvPr/>
          </p:nvGrpSpPr>
          <p:grpSpPr bwMode="auto">
            <a:xfrm>
              <a:off x="2265" y="2784"/>
              <a:ext cx="243" cy="240"/>
              <a:chOff x="2265" y="2784"/>
              <a:chExt cx="243" cy="240"/>
            </a:xfrm>
          </p:grpSpPr>
          <p:sp>
            <p:nvSpPr>
              <p:cNvPr id="130" name="Line 35"/>
              <p:cNvSpPr>
                <a:spLocks noChangeShapeType="1"/>
              </p:cNvSpPr>
              <p:nvPr/>
            </p:nvSpPr>
            <p:spPr bwMode="auto">
              <a:xfrm>
                <a:off x="2265" y="2784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31" name="Line 37"/>
              <p:cNvSpPr>
                <a:spLocks noChangeShapeType="1"/>
              </p:cNvSpPr>
              <p:nvPr/>
            </p:nvSpPr>
            <p:spPr bwMode="auto">
              <a:xfrm>
                <a:off x="2343" y="2832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32" name="Line 38"/>
              <p:cNvSpPr>
                <a:spLocks noChangeShapeType="1"/>
              </p:cNvSpPr>
              <p:nvPr/>
            </p:nvSpPr>
            <p:spPr bwMode="auto">
              <a:xfrm>
                <a:off x="2268" y="2880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33" name="Line 39"/>
              <p:cNvSpPr>
                <a:spLocks noChangeShapeType="1"/>
              </p:cNvSpPr>
              <p:nvPr/>
            </p:nvSpPr>
            <p:spPr bwMode="auto">
              <a:xfrm>
                <a:off x="2346" y="2928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34" name="Line 40"/>
              <p:cNvSpPr>
                <a:spLocks noChangeShapeType="1"/>
              </p:cNvSpPr>
              <p:nvPr/>
            </p:nvSpPr>
            <p:spPr bwMode="auto">
              <a:xfrm>
                <a:off x="2265" y="2976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35" name="Line 41"/>
              <p:cNvSpPr>
                <a:spLocks noChangeShapeType="1"/>
              </p:cNvSpPr>
              <p:nvPr/>
            </p:nvSpPr>
            <p:spPr bwMode="auto">
              <a:xfrm>
                <a:off x="2343" y="3024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136" name="Line 97"/>
          <p:cNvSpPr>
            <a:spLocks noChangeShapeType="1"/>
          </p:cNvSpPr>
          <p:nvPr/>
        </p:nvSpPr>
        <p:spPr bwMode="auto">
          <a:xfrm flipH="1">
            <a:off x="2692024" y="2666999"/>
            <a:ext cx="411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38" name="Line 99"/>
          <p:cNvSpPr>
            <a:spLocks noChangeShapeType="1"/>
          </p:cNvSpPr>
          <p:nvPr/>
        </p:nvSpPr>
        <p:spPr bwMode="auto">
          <a:xfrm flipH="1">
            <a:off x="2672974" y="4800599"/>
            <a:ext cx="838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39" name="Line 100"/>
          <p:cNvSpPr>
            <a:spLocks noChangeShapeType="1"/>
          </p:cNvSpPr>
          <p:nvPr/>
        </p:nvSpPr>
        <p:spPr bwMode="auto">
          <a:xfrm flipV="1">
            <a:off x="2692024" y="2647949"/>
            <a:ext cx="0" cy="21526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0" name="Line 101"/>
          <p:cNvSpPr>
            <a:spLocks noChangeShapeType="1"/>
          </p:cNvSpPr>
          <p:nvPr/>
        </p:nvSpPr>
        <p:spPr bwMode="auto">
          <a:xfrm flipV="1">
            <a:off x="2563437" y="3724201"/>
            <a:ext cx="470293" cy="74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51" name="Line 113"/>
          <p:cNvSpPr>
            <a:spLocks noChangeShapeType="1"/>
          </p:cNvSpPr>
          <p:nvPr/>
        </p:nvSpPr>
        <p:spPr bwMode="auto">
          <a:xfrm>
            <a:off x="1766133" y="3724201"/>
            <a:ext cx="458983" cy="235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diamond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52" name="Freeform 114"/>
          <p:cNvSpPr>
            <a:spLocks/>
          </p:cNvSpPr>
          <p:nvPr/>
        </p:nvSpPr>
        <p:spPr bwMode="auto">
          <a:xfrm>
            <a:off x="2255780" y="3581399"/>
            <a:ext cx="280987" cy="90488"/>
          </a:xfrm>
          <a:custGeom>
            <a:avLst/>
            <a:gdLst>
              <a:gd name="T0" fmla="*/ 0 w 288"/>
              <a:gd name="T1" fmla="*/ 48 h 48"/>
              <a:gd name="T2" fmla="*/ 144 w 288"/>
              <a:gd name="T3" fmla="*/ 0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cubicBezTo>
                  <a:pt x="48" y="24"/>
                  <a:pt x="96" y="0"/>
                  <a:pt x="144" y="0"/>
                </a:cubicBezTo>
                <a:cubicBezTo>
                  <a:pt x="192" y="0"/>
                  <a:pt x="264" y="40"/>
                  <a:pt x="288" y="48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WordArt 116"/>
          <p:cNvSpPr>
            <a:spLocks noChangeArrowheads="1" noChangeShapeType="1" noTextEdit="1"/>
          </p:cNvSpPr>
          <p:nvPr/>
        </p:nvSpPr>
        <p:spPr bwMode="auto">
          <a:xfrm>
            <a:off x="4377949" y="2438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Bypass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55" name="WordArt 117"/>
          <p:cNvSpPr>
            <a:spLocks noChangeArrowheads="1" noChangeShapeType="1" noTextEdit="1"/>
          </p:cNvSpPr>
          <p:nvPr/>
        </p:nvSpPr>
        <p:spPr bwMode="auto">
          <a:xfrm>
            <a:off x="3033730" y="3166815"/>
            <a:ext cx="1438275" cy="21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Power Factor Correction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56" name="WordArt 118"/>
          <p:cNvSpPr>
            <a:spLocks noChangeArrowheads="1" noChangeShapeType="1" noTextEdit="1"/>
          </p:cNvSpPr>
          <p:nvPr/>
        </p:nvSpPr>
        <p:spPr bwMode="auto">
          <a:xfrm>
            <a:off x="5725737" y="3162299"/>
            <a:ext cx="709612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Inverter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57" name="WordArt 119"/>
          <p:cNvSpPr>
            <a:spLocks noChangeArrowheads="1" noChangeShapeType="1" noTextEdit="1"/>
          </p:cNvSpPr>
          <p:nvPr/>
        </p:nvSpPr>
        <p:spPr bwMode="auto">
          <a:xfrm>
            <a:off x="3511174" y="4343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Charger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59" name="WordArt 121"/>
          <p:cNvSpPr>
            <a:spLocks noChangeArrowheads="1" noChangeShapeType="1" noTextEdit="1"/>
          </p:cNvSpPr>
          <p:nvPr/>
        </p:nvSpPr>
        <p:spPr bwMode="auto">
          <a:xfrm>
            <a:off x="5444749" y="53339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Battery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2" name="WordArt 124"/>
          <p:cNvSpPr>
            <a:spLocks noChangeArrowheads="1" noChangeShapeType="1" noTextEdit="1"/>
          </p:cNvSpPr>
          <p:nvPr/>
        </p:nvSpPr>
        <p:spPr bwMode="auto">
          <a:xfrm>
            <a:off x="7474652" y="312419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STS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3" name="WordArt 125"/>
          <p:cNvSpPr>
            <a:spLocks noChangeArrowheads="1" noChangeShapeType="1" noTextEdit="1"/>
          </p:cNvSpPr>
          <p:nvPr/>
        </p:nvSpPr>
        <p:spPr bwMode="auto">
          <a:xfrm>
            <a:off x="1623258" y="3419401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4" name="WordArt 126"/>
          <p:cNvSpPr>
            <a:spLocks noChangeArrowheads="1" noChangeShapeType="1" noTextEdit="1"/>
          </p:cNvSpPr>
          <p:nvPr/>
        </p:nvSpPr>
        <p:spPr bwMode="auto">
          <a:xfrm>
            <a:off x="8454649" y="340994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7" name="Line 113"/>
          <p:cNvSpPr>
            <a:spLocks noChangeShapeType="1"/>
          </p:cNvSpPr>
          <p:nvPr/>
        </p:nvSpPr>
        <p:spPr bwMode="auto">
          <a:xfrm flipH="1" flipV="1">
            <a:off x="7192586" y="3724201"/>
            <a:ext cx="1262061" cy="11954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 type="diamond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68" name="Rectangle 31"/>
          <p:cNvSpPr>
            <a:spLocks noChangeArrowheads="1"/>
          </p:cNvSpPr>
          <p:nvPr/>
        </p:nvSpPr>
        <p:spPr bwMode="auto">
          <a:xfrm>
            <a:off x="4677987" y="4055553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69" name="Line 32"/>
          <p:cNvSpPr>
            <a:spLocks noChangeShapeType="1"/>
          </p:cNvSpPr>
          <p:nvPr/>
        </p:nvSpPr>
        <p:spPr bwMode="auto">
          <a:xfrm flipV="1">
            <a:off x="4677987" y="4055553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70" name="Line 34"/>
          <p:cNvSpPr>
            <a:spLocks noChangeShapeType="1"/>
          </p:cNvSpPr>
          <p:nvPr/>
        </p:nvSpPr>
        <p:spPr bwMode="auto">
          <a:xfrm>
            <a:off x="5058987" y="4512753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71" name="Line 34"/>
          <p:cNvSpPr>
            <a:spLocks noChangeShapeType="1"/>
          </p:cNvSpPr>
          <p:nvPr/>
        </p:nvSpPr>
        <p:spPr bwMode="auto">
          <a:xfrm>
            <a:off x="4749424" y="4190605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72" name="WordArt 117"/>
          <p:cNvSpPr>
            <a:spLocks noChangeArrowheads="1" noChangeShapeType="1" noTextEdit="1"/>
          </p:cNvSpPr>
          <p:nvPr/>
        </p:nvSpPr>
        <p:spPr bwMode="auto">
          <a:xfrm>
            <a:off x="5444749" y="4302156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Booster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73" name="Line 23"/>
          <p:cNvSpPr>
            <a:spLocks noChangeShapeType="1"/>
          </p:cNvSpPr>
          <p:nvPr/>
        </p:nvSpPr>
        <p:spPr bwMode="auto">
          <a:xfrm flipV="1">
            <a:off x="4249362" y="3733799"/>
            <a:ext cx="785812" cy="235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75" name="Line 61"/>
          <p:cNvSpPr>
            <a:spLocks noChangeShapeType="1"/>
          </p:cNvSpPr>
          <p:nvPr/>
        </p:nvSpPr>
        <p:spPr bwMode="auto">
          <a:xfrm flipH="1" flipV="1">
            <a:off x="7035915" y="3571874"/>
            <a:ext cx="152400" cy="1524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76" name="Line 98"/>
          <p:cNvSpPr>
            <a:spLocks noChangeShapeType="1"/>
          </p:cNvSpPr>
          <p:nvPr/>
        </p:nvSpPr>
        <p:spPr bwMode="auto">
          <a:xfrm flipH="1">
            <a:off x="3276599" y="3742733"/>
            <a:ext cx="228600" cy="0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th-TH"/>
          </a:p>
        </p:txBody>
      </p:sp>
      <p:sp>
        <p:nvSpPr>
          <p:cNvPr id="177" name="Line 104"/>
          <p:cNvSpPr>
            <a:spLocks noChangeShapeType="1"/>
          </p:cNvSpPr>
          <p:nvPr/>
        </p:nvSpPr>
        <p:spPr bwMode="auto">
          <a:xfrm flipH="1" flipV="1">
            <a:off x="3138487" y="3590333"/>
            <a:ext cx="152400" cy="152400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th-TH"/>
          </a:p>
        </p:txBody>
      </p:sp>
      <p:pic>
        <p:nvPicPr>
          <p:cNvPr id="89" name="Picture 5" descr="F:\Logo\Logo POWERMATIC.bmp">
            <a:extLst>
              <a:ext uri="{FF2B5EF4-FFF2-40B4-BE49-F238E27FC236}">
                <a16:creationId xmlns:a16="http://schemas.microsoft.com/office/drawing/2014/main" xmlns="" id="{D84A6A39-79DF-4E4B-A5EE-B47BEE37E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0" name="Text Box 9">
            <a:extLst>
              <a:ext uri="{FF2B5EF4-FFF2-40B4-BE49-F238E27FC236}">
                <a16:creationId xmlns:a16="http://schemas.microsoft.com/office/drawing/2014/main" xmlns="" id="{A37C9692-3C94-4965-A108-437F87E14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761" y="401638"/>
            <a:ext cx="590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รายละเอียดทางเทคนิคเครื่องสำรองไฟฟ้า (</a:t>
            </a:r>
            <a:r>
              <a:rPr lang="en-US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UPS)</a:t>
            </a:r>
            <a:endParaRPr lang="th-TH" sz="3200" b="0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wis721 BdOul BT" pitchFamily="82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1401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 animBg="1"/>
      <p:bldP spid="102" grpId="0" animBg="1"/>
      <p:bldP spid="114" grpId="0" animBg="1"/>
      <p:bldP spid="136" grpId="0" animBg="1"/>
      <p:bldP spid="138" grpId="0" animBg="1"/>
      <p:bldP spid="139" grpId="0" animBg="1"/>
      <p:bldP spid="140" grpId="0" animBg="1"/>
      <p:bldP spid="151" grpId="0" animBg="1"/>
      <p:bldP spid="152" grpId="0" animBg="1"/>
      <p:bldP spid="154" grpId="0" animBg="1"/>
      <p:bldP spid="155" grpId="0" animBg="1"/>
      <p:bldP spid="156" grpId="0" animBg="1"/>
      <p:bldP spid="157" grpId="0" animBg="1"/>
      <p:bldP spid="159" grpId="0" animBg="1"/>
      <p:bldP spid="162" grpId="0" animBg="1"/>
      <p:bldP spid="163" grpId="0" animBg="1"/>
      <p:bldP spid="164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5" grpId="0" animBg="1"/>
      <p:bldP spid="176" grpId="0" animBg="1"/>
      <p:bldP spid="1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0" y="981075"/>
            <a:ext cx="8677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71505" y="993643"/>
            <a:ext cx="8001000" cy="77912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  <a:latin typeface="Angsana New" pitchFamily="18" charset="-34"/>
              </a:rPr>
              <a:t>Block Diagram</a:t>
            </a:r>
            <a:endParaRPr lang="th-TH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91" name="Rectangle 89"/>
          <p:cNvSpPr txBox="1">
            <a:spLocks noChangeArrowheads="1"/>
          </p:cNvSpPr>
          <p:nvPr/>
        </p:nvSpPr>
        <p:spPr>
          <a:xfrm>
            <a:off x="566738" y="1752600"/>
            <a:ext cx="8001000" cy="990600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>
                <a:solidFill>
                  <a:srgbClr val="0000FF"/>
                </a:solidFill>
                <a:latin typeface="Angsana New" pitchFamily="18" charset="-34"/>
              </a:rPr>
              <a:t>สภาวะบายพาส</a:t>
            </a:r>
          </a:p>
        </p:txBody>
      </p:sp>
      <p:sp>
        <p:nvSpPr>
          <p:cNvPr id="97" name="Rectangle 81"/>
          <p:cNvSpPr>
            <a:spLocks noChangeArrowheads="1"/>
          </p:cNvSpPr>
          <p:nvPr/>
        </p:nvSpPr>
        <p:spPr bwMode="auto">
          <a:xfrm>
            <a:off x="6887787" y="2952749"/>
            <a:ext cx="609600" cy="533400"/>
          </a:xfrm>
          <a:prstGeom prst="rect">
            <a:avLst/>
          </a:prstGeom>
          <a:noFill/>
          <a:ln w="9525" cap="rnd">
            <a:solidFill>
              <a:srgbClr val="0000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23"/>
          <p:cNvSpPr>
            <a:spLocks noChangeShapeType="1"/>
          </p:cNvSpPr>
          <p:nvPr/>
        </p:nvSpPr>
        <p:spPr bwMode="auto">
          <a:xfrm>
            <a:off x="4216024" y="3733799"/>
            <a:ext cx="1600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2" name="Rectangle 31"/>
          <p:cNvSpPr>
            <a:spLocks noChangeArrowheads="1"/>
          </p:cNvSpPr>
          <p:nvPr/>
        </p:nvSpPr>
        <p:spPr bwMode="auto">
          <a:xfrm>
            <a:off x="3530224" y="4571999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3" name="Line 32"/>
          <p:cNvSpPr>
            <a:spLocks noChangeShapeType="1"/>
          </p:cNvSpPr>
          <p:nvPr/>
        </p:nvSpPr>
        <p:spPr bwMode="auto">
          <a:xfrm flipV="1">
            <a:off x="3530224" y="4571999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4" name="Freeform 33"/>
          <p:cNvSpPr>
            <a:spLocks/>
          </p:cNvSpPr>
          <p:nvPr/>
        </p:nvSpPr>
        <p:spPr bwMode="auto">
          <a:xfrm>
            <a:off x="3606424" y="4648199"/>
            <a:ext cx="228600" cy="177800"/>
          </a:xfrm>
          <a:custGeom>
            <a:avLst/>
            <a:gdLst>
              <a:gd name="T0" fmla="*/ 0 w 384"/>
              <a:gd name="T1" fmla="*/ 112 h 224"/>
              <a:gd name="T2" fmla="*/ 96 w 384"/>
              <a:gd name="T3" fmla="*/ 16 h 224"/>
              <a:gd name="T4" fmla="*/ 288 w 384"/>
              <a:gd name="T5" fmla="*/ 208 h 224"/>
              <a:gd name="T6" fmla="*/ 384 w 384"/>
              <a:gd name="T7" fmla="*/ 112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224"/>
              <a:gd name="T14" fmla="*/ 384 w 38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224">
                <a:moveTo>
                  <a:pt x="0" y="112"/>
                </a:moveTo>
                <a:cubicBezTo>
                  <a:pt x="24" y="56"/>
                  <a:pt x="48" y="0"/>
                  <a:pt x="96" y="16"/>
                </a:cubicBezTo>
                <a:cubicBezTo>
                  <a:pt x="144" y="32"/>
                  <a:pt x="240" y="192"/>
                  <a:pt x="288" y="208"/>
                </a:cubicBezTo>
                <a:cubicBezTo>
                  <a:pt x="336" y="224"/>
                  <a:pt x="368" y="128"/>
                  <a:pt x="384" y="112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34"/>
          <p:cNvSpPr>
            <a:spLocks noChangeShapeType="1"/>
          </p:cNvSpPr>
          <p:nvPr/>
        </p:nvSpPr>
        <p:spPr bwMode="auto">
          <a:xfrm>
            <a:off x="3911224" y="5029199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6" name="Line 42"/>
          <p:cNvSpPr>
            <a:spLocks noChangeShapeType="1"/>
          </p:cNvSpPr>
          <p:nvPr/>
        </p:nvSpPr>
        <p:spPr bwMode="auto">
          <a:xfrm>
            <a:off x="4230312" y="4800599"/>
            <a:ext cx="800100" cy="0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7" name="Line 47"/>
          <p:cNvSpPr>
            <a:spLocks noChangeShapeType="1"/>
          </p:cNvSpPr>
          <p:nvPr/>
        </p:nvSpPr>
        <p:spPr bwMode="auto">
          <a:xfrm>
            <a:off x="5030412" y="3733799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8" name="Line 48"/>
          <p:cNvSpPr>
            <a:spLocks noChangeShapeType="1"/>
          </p:cNvSpPr>
          <p:nvPr/>
        </p:nvSpPr>
        <p:spPr bwMode="auto">
          <a:xfrm>
            <a:off x="6397248" y="3733799"/>
            <a:ext cx="916781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10" name="Line 60"/>
          <p:cNvSpPr>
            <a:spLocks noChangeShapeType="1"/>
          </p:cNvSpPr>
          <p:nvPr/>
        </p:nvSpPr>
        <p:spPr bwMode="auto">
          <a:xfrm flipV="1">
            <a:off x="7387849" y="3733799"/>
            <a:ext cx="353503" cy="2356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11" name="Line 63"/>
          <p:cNvSpPr>
            <a:spLocks noChangeShapeType="1"/>
          </p:cNvSpPr>
          <p:nvPr/>
        </p:nvSpPr>
        <p:spPr bwMode="auto">
          <a:xfrm flipV="1">
            <a:off x="6778249" y="2666998"/>
            <a:ext cx="0" cy="569912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12" name="Line 64"/>
          <p:cNvSpPr>
            <a:spLocks noChangeShapeType="1"/>
          </p:cNvSpPr>
          <p:nvPr/>
        </p:nvSpPr>
        <p:spPr bwMode="auto">
          <a:xfrm>
            <a:off x="6778249" y="3224212"/>
            <a:ext cx="228600" cy="0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113" name="Group 79"/>
          <p:cNvGrpSpPr>
            <a:grpSpLocks/>
          </p:cNvGrpSpPr>
          <p:nvPr/>
        </p:nvGrpSpPr>
        <p:grpSpPr bwMode="auto">
          <a:xfrm>
            <a:off x="6944937" y="3052762"/>
            <a:ext cx="442912" cy="358775"/>
            <a:chOff x="3854" y="1378"/>
            <a:chExt cx="288" cy="226"/>
          </a:xfrm>
        </p:grpSpPr>
        <p:sp>
          <p:nvSpPr>
            <p:cNvPr id="114" name="Line 66"/>
            <p:cNvSpPr>
              <a:spLocks noChangeShapeType="1"/>
            </p:cNvSpPr>
            <p:nvPr/>
          </p:nvSpPr>
          <p:spPr bwMode="auto">
            <a:xfrm rot="5400000">
              <a:off x="3998" y="1435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5" name="Line 67"/>
            <p:cNvSpPr>
              <a:spLocks noChangeShapeType="1"/>
            </p:cNvSpPr>
            <p:nvPr/>
          </p:nvSpPr>
          <p:spPr bwMode="auto">
            <a:xfrm rot="5400000">
              <a:off x="3888" y="1440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6" name="Line 68"/>
            <p:cNvSpPr>
              <a:spLocks noChangeShapeType="1"/>
            </p:cNvSpPr>
            <p:nvPr/>
          </p:nvSpPr>
          <p:spPr bwMode="auto">
            <a:xfrm rot="5400000" flipV="1">
              <a:off x="3974" y="1363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7" name="Line 69"/>
            <p:cNvSpPr>
              <a:spLocks noChangeShapeType="1"/>
            </p:cNvSpPr>
            <p:nvPr/>
          </p:nvSpPr>
          <p:spPr bwMode="auto">
            <a:xfrm rot="5400000" flipH="1" flipV="1">
              <a:off x="3974" y="1417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8" name="Line 70"/>
            <p:cNvSpPr>
              <a:spLocks noChangeShapeType="1"/>
            </p:cNvSpPr>
            <p:nvPr/>
          </p:nvSpPr>
          <p:spPr bwMode="auto">
            <a:xfrm rot="5400000">
              <a:off x="4094" y="1441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19" name="Line 71"/>
            <p:cNvSpPr>
              <a:spLocks noChangeShapeType="1"/>
            </p:cNvSpPr>
            <p:nvPr/>
          </p:nvSpPr>
          <p:spPr bwMode="auto">
            <a:xfrm rot="5400000">
              <a:off x="3902" y="1438"/>
              <a:ext cx="0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20" name="Line 73"/>
            <p:cNvSpPr>
              <a:spLocks noChangeShapeType="1"/>
            </p:cNvSpPr>
            <p:nvPr/>
          </p:nvSpPr>
          <p:spPr bwMode="auto">
            <a:xfrm rot="-5400000">
              <a:off x="3903" y="1548"/>
              <a:ext cx="9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21" name="Line 74"/>
            <p:cNvSpPr>
              <a:spLocks noChangeShapeType="1"/>
            </p:cNvSpPr>
            <p:nvPr/>
          </p:nvSpPr>
          <p:spPr bwMode="auto">
            <a:xfrm rot="-5400000">
              <a:off x="3985" y="1543"/>
              <a:ext cx="12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22" name="Line 75"/>
            <p:cNvSpPr>
              <a:spLocks noChangeShapeType="1"/>
            </p:cNvSpPr>
            <p:nvPr/>
          </p:nvSpPr>
          <p:spPr bwMode="auto">
            <a:xfrm rot="16200000" flipV="1">
              <a:off x="3975" y="1524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23" name="Line 76"/>
            <p:cNvSpPr>
              <a:spLocks noChangeShapeType="1"/>
            </p:cNvSpPr>
            <p:nvPr/>
          </p:nvSpPr>
          <p:spPr bwMode="auto">
            <a:xfrm rot="-5400000" flipH="1" flipV="1">
              <a:off x="3975" y="1470"/>
              <a:ext cx="48" cy="9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124" name="Line 80"/>
          <p:cNvSpPr>
            <a:spLocks noChangeShapeType="1"/>
          </p:cNvSpPr>
          <p:nvPr/>
        </p:nvSpPr>
        <p:spPr bwMode="auto">
          <a:xfrm flipV="1">
            <a:off x="7387849" y="3209924"/>
            <a:ext cx="0" cy="523875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grpSp>
        <p:nvGrpSpPr>
          <p:cNvPr id="127" name="Group 22"/>
          <p:cNvGrpSpPr>
            <a:grpSpLocks/>
          </p:cNvGrpSpPr>
          <p:nvPr/>
        </p:nvGrpSpPr>
        <p:grpSpPr bwMode="auto">
          <a:xfrm>
            <a:off x="5711449" y="3428999"/>
            <a:ext cx="685800" cy="609600"/>
            <a:chOff x="2064" y="1728"/>
            <a:chExt cx="432" cy="384"/>
          </a:xfrm>
        </p:grpSpPr>
        <p:sp>
          <p:nvSpPr>
            <p:cNvPr id="128" name="Rectangle 18"/>
            <p:cNvSpPr>
              <a:spLocks noChangeArrowheads="1"/>
            </p:cNvSpPr>
            <p:nvPr/>
          </p:nvSpPr>
          <p:spPr bwMode="auto">
            <a:xfrm>
              <a:off x="2064" y="172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i="1"/>
            </a:p>
          </p:txBody>
        </p:sp>
        <p:sp>
          <p:nvSpPr>
            <p:cNvPr id="129" name="Line 19"/>
            <p:cNvSpPr>
              <a:spLocks noChangeShapeType="1"/>
            </p:cNvSpPr>
            <p:nvPr/>
          </p:nvSpPr>
          <p:spPr bwMode="auto">
            <a:xfrm flipV="1">
              <a:off x="2064" y="1728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2304" y="1968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Line 21"/>
            <p:cNvSpPr>
              <a:spLocks noChangeShapeType="1"/>
            </p:cNvSpPr>
            <p:nvPr/>
          </p:nvSpPr>
          <p:spPr bwMode="auto">
            <a:xfrm>
              <a:off x="2112" y="182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132" name="Group 16"/>
          <p:cNvGrpSpPr>
            <a:grpSpLocks/>
          </p:cNvGrpSpPr>
          <p:nvPr/>
        </p:nvGrpSpPr>
        <p:grpSpPr bwMode="auto">
          <a:xfrm>
            <a:off x="3530224" y="3428999"/>
            <a:ext cx="685800" cy="609600"/>
            <a:chOff x="1056" y="1776"/>
            <a:chExt cx="432" cy="384"/>
          </a:xfrm>
        </p:grpSpPr>
        <p:sp>
          <p:nvSpPr>
            <p:cNvPr id="133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134" name="Line 7"/>
            <p:cNvSpPr>
              <a:spLocks noChangeShapeType="1"/>
            </p:cNvSpPr>
            <p:nvPr/>
          </p:nvSpPr>
          <p:spPr bwMode="auto">
            <a:xfrm flipV="1">
              <a:off x="1056" y="1776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35" name="Freeform 8"/>
            <p:cNvSpPr>
              <a:spLocks/>
            </p:cNvSpPr>
            <p:nvPr/>
          </p:nvSpPr>
          <p:spPr bwMode="auto">
            <a:xfrm>
              <a:off x="1104" y="1824"/>
              <a:ext cx="144" cy="112"/>
            </a:xfrm>
            <a:custGeom>
              <a:avLst/>
              <a:gdLst>
                <a:gd name="T0" fmla="*/ 0 w 384"/>
                <a:gd name="T1" fmla="*/ 112 h 224"/>
                <a:gd name="T2" fmla="*/ 96 w 384"/>
                <a:gd name="T3" fmla="*/ 16 h 224"/>
                <a:gd name="T4" fmla="*/ 288 w 384"/>
                <a:gd name="T5" fmla="*/ 208 h 224"/>
                <a:gd name="T6" fmla="*/ 384 w 384"/>
                <a:gd name="T7" fmla="*/ 112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224"/>
                <a:gd name="T14" fmla="*/ 384 w 384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224">
                  <a:moveTo>
                    <a:pt x="0" y="112"/>
                  </a:moveTo>
                  <a:cubicBezTo>
                    <a:pt x="24" y="56"/>
                    <a:pt x="48" y="0"/>
                    <a:pt x="96" y="16"/>
                  </a:cubicBezTo>
                  <a:cubicBezTo>
                    <a:pt x="144" y="32"/>
                    <a:pt x="240" y="192"/>
                    <a:pt x="288" y="208"/>
                  </a:cubicBezTo>
                  <a:cubicBezTo>
                    <a:pt x="336" y="224"/>
                    <a:pt x="368" y="128"/>
                    <a:pt x="384" y="112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Line 12"/>
            <p:cNvSpPr>
              <a:spLocks noChangeShapeType="1"/>
            </p:cNvSpPr>
            <p:nvPr/>
          </p:nvSpPr>
          <p:spPr bwMode="auto">
            <a:xfrm>
              <a:off x="1296" y="2064"/>
              <a:ext cx="1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137" name="Group 46"/>
          <p:cNvGrpSpPr>
            <a:grpSpLocks/>
          </p:cNvGrpSpPr>
          <p:nvPr/>
        </p:nvGrpSpPr>
        <p:grpSpPr bwMode="auto">
          <a:xfrm>
            <a:off x="4673224" y="5105399"/>
            <a:ext cx="685800" cy="609600"/>
            <a:chOff x="2172" y="2718"/>
            <a:chExt cx="432" cy="384"/>
          </a:xfrm>
        </p:grpSpPr>
        <p:sp>
          <p:nvSpPr>
            <p:cNvPr id="138" name="Rectangle 45"/>
            <p:cNvSpPr>
              <a:spLocks noChangeArrowheads="1"/>
            </p:cNvSpPr>
            <p:nvPr/>
          </p:nvSpPr>
          <p:spPr bwMode="auto">
            <a:xfrm>
              <a:off x="2172" y="2718"/>
              <a:ext cx="43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grpSp>
          <p:nvGrpSpPr>
            <p:cNvPr id="139" name="Group 43"/>
            <p:cNvGrpSpPr>
              <a:grpSpLocks/>
            </p:cNvGrpSpPr>
            <p:nvPr/>
          </p:nvGrpSpPr>
          <p:grpSpPr bwMode="auto">
            <a:xfrm>
              <a:off x="2265" y="2784"/>
              <a:ext cx="243" cy="240"/>
              <a:chOff x="2265" y="2784"/>
              <a:chExt cx="243" cy="240"/>
            </a:xfrm>
          </p:grpSpPr>
          <p:sp>
            <p:nvSpPr>
              <p:cNvPr id="140" name="Line 35"/>
              <p:cNvSpPr>
                <a:spLocks noChangeShapeType="1"/>
              </p:cNvSpPr>
              <p:nvPr/>
            </p:nvSpPr>
            <p:spPr bwMode="auto">
              <a:xfrm>
                <a:off x="2265" y="2784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" name="Line 37"/>
              <p:cNvSpPr>
                <a:spLocks noChangeShapeType="1"/>
              </p:cNvSpPr>
              <p:nvPr/>
            </p:nvSpPr>
            <p:spPr bwMode="auto">
              <a:xfrm>
                <a:off x="2343" y="2832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2" name="Line 38"/>
              <p:cNvSpPr>
                <a:spLocks noChangeShapeType="1"/>
              </p:cNvSpPr>
              <p:nvPr/>
            </p:nvSpPr>
            <p:spPr bwMode="auto">
              <a:xfrm>
                <a:off x="2268" y="2880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3" name="Line 39"/>
              <p:cNvSpPr>
                <a:spLocks noChangeShapeType="1"/>
              </p:cNvSpPr>
              <p:nvPr/>
            </p:nvSpPr>
            <p:spPr bwMode="auto">
              <a:xfrm>
                <a:off x="2346" y="2928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4" name="Line 40"/>
              <p:cNvSpPr>
                <a:spLocks noChangeShapeType="1"/>
              </p:cNvSpPr>
              <p:nvPr/>
            </p:nvSpPr>
            <p:spPr bwMode="auto">
              <a:xfrm>
                <a:off x="2265" y="2976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5" name="Line 41"/>
              <p:cNvSpPr>
                <a:spLocks noChangeShapeType="1"/>
              </p:cNvSpPr>
              <p:nvPr/>
            </p:nvSpPr>
            <p:spPr bwMode="auto">
              <a:xfrm>
                <a:off x="2343" y="3024"/>
                <a:ext cx="9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146" name="Line 97"/>
          <p:cNvSpPr>
            <a:spLocks noChangeShapeType="1"/>
          </p:cNvSpPr>
          <p:nvPr/>
        </p:nvSpPr>
        <p:spPr bwMode="auto">
          <a:xfrm flipH="1">
            <a:off x="2692022" y="2666998"/>
            <a:ext cx="4112287" cy="1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 flipH="1">
            <a:off x="2672974" y="4800599"/>
            <a:ext cx="838200" cy="0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49" name="Line 100"/>
          <p:cNvSpPr>
            <a:spLocks noChangeShapeType="1"/>
          </p:cNvSpPr>
          <p:nvPr/>
        </p:nvSpPr>
        <p:spPr bwMode="auto">
          <a:xfrm flipV="1">
            <a:off x="2692024" y="2647949"/>
            <a:ext cx="0" cy="2152650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50" name="Line 101"/>
          <p:cNvSpPr>
            <a:spLocks noChangeShapeType="1"/>
          </p:cNvSpPr>
          <p:nvPr/>
        </p:nvSpPr>
        <p:spPr bwMode="auto">
          <a:xfrm flipV="1">
            <a:off x="2695575" y="3721229"/>
            <a:ext cx="396499" cy="3044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61" name="Line 113"/>
          <p:cNvSpPr>
            <a:spLocks noChangeShapeType="1"/>
          </p:cNvSpPr>
          <p:nvPr/>
        </p:nvSpPr>
        <p:spPr bwMode="auto">
          <a:xfrm>
            <a:off x="1811853" y="3724201"/>
            <a:ext cx="458983" cy="2356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 type="diamond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62" name="Freeform 114"/>
          <p:cNvSpPr>
            <a:spLocks/>
          </p:cNvSpPr>
          <p:nvPr/>
        </p:nvSpPr>
        <p:spPr bwMode="auto">
          <a:xfrm>
            <a:off x="2284833" y="3581399"/>
            <a:ext cx="280987" cy="90488"/>
          </a:xfrm>
          <a:custGeom>
            <a:avLst/>
            <a:gdLst>
              <a:gd name="T0" fmla="*/ 0 w 288"/>
              <a:gd name="T1" fmla="*/ 48 h 48"/>
              <a:gd name="T2" fmla="*/ 144 w 288"/>
              <a:gd name="T3" fmla="*/ 0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cubicBezTo>
                  <a:pt x="48" y="24"/>
                  <a:pt x="96" y="0"/>
                  <a:pt x="144" y="0"/>
                </a:cubicBezTo>
                <a:cubicBezTo>
                  <a:pt x="192" y="0"/>
                  <a:pt x="264" y="40"/>
                  <a:pt x="288" y="48"/>
                </a:cubicBezTo>
              </a:path>
            </a:pathLst>
          </a:cu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WordArt 116"/>
          <p:cNvSpPr>
            <a:spLocks noChangeArrowheads="1" noChangeShapeType="1" noTextEdit="1"/>
          </p:cNvSpPr>
          <p:nvPr/>
        </p:nvSpPr>
        <p:spPr bwMode="auto">
          <a:xfrm>
            <a:off x="4377949" y="2438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Bypass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5" name="WordArt 117"/>
          <p:cNvSpPr>
            <a:spLocks noChangeArrowheads="1" noChangeShapeType="1" noTextEdit="1"/>
          </p:cNvSpPr>
          <p:nvPr/>
        </p:nvSpPr>
        <p:spPr bwMode="auto">
          <a:xfrm>
            <a:off x="3033730" y="3166815"/>
            <a:ext cx="1438275" cy="21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Power Factor Correction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6" name="WordArt 118"/>
          <p:cNvSpPr>
            <a:spLocks noChangeArrowheads="1" noChangeShapeType="1" noTextEdit="1"/>
          </p:cNvSpPr>
          <p:nvPr/>
        </p:nvSpPr>
        <p:spPr bwMode="auto">
          <a:xfrm>
            <a:off x="5725737" y="3162299"/>
            <a:ext cx="709612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Inverter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7" name="WordArt 119"/>
          <p:cNvSpPr>
            <a:spLocks noChangeArrowheads="1" noChangeShapeType="1" noTextEdit="1"/>
          </p:cNvSpPr>
          <p:nvPr/>
        </p:nvSpPr>
        <p:spPr bwMode="auto">
          <a:xfrm>
            <a:off x="3511174" y="43433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Charger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68" name="WordArt 121"/>
          <p:cNvSpPr>
            <a:spLocks noChangeArrowheads="1" noChangeShapeType="1" noTextEdit="1"/>
          </p:cNvSpPr>
          <p:nvPr/>
        </p:nvSpPr>
        <p:spPr bwMode="auto">
          <a:xfrm>
            <a:off x="5444749" y="5333999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Battery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71" name="WordArt 124"/>
          <p:cNvSpPr>
            <a:spLocks noChangeArrowheads="1" noChangeShapeType="1" noTextEdit="1"/>
          </p:cNvSpPr>
          <p:nvPr/>
        </p:nvSpPr>
        <p:spPr bwMode="auto">
          <a:xfrm>
            <a:off x="7474652" y="312419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STS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72" name="WordArt 125"/>
          <p:cNvSpPr>
            <a:spLocks noChangeArrowheads="1" noChangeShapeType="1" noTextEdit="1"/>
          </p:cNvSpPr>
          <p:nvPr/>
        </p:nvSpPr>
        <p:spPr bwMode="auto">
          <a:xfrm>
            <a:off x="1668978" y="3419401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73" name="WordArt 126"/>
          <p:cNvSpPr>
            <a:spLocks noChangeArrowheads="1" noChangeShapeType="1" noTextEdit="1"/>
          </p:cNvSpPr>
          <p:nvPr/>
        </p:nvSpPr>
        <p:spPr bwMode="auto">
          <a:xfrm>
            <a:off x="8454649" y="3409949"/>
            <a:ext cx="3048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O/P</a:t>
            </a:r>
            <a:endParaRPr lang="th-TH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76" name="Line 113"/>
          <p:cNvSpPr>
            <a:spLocks noChangeShapeType="1"/>
          </p:cNvSpPr>
          <p:nvPr/>
        </p:nvSpPr>
        <p:spPr bwMode="auto">
          <a:xfrm flipH="1" flipV="1">
            <a:off x="7741351" y="3733799"/>
            <a:ext cx="713297" cy="2356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 type="diamond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77" name="Rectangle 31"/>
          <p:cNvSpPr>
            <a:spLocks noChangeArrowheads="1"/>
          </p:cNvSpPr>
          <p:nvPr/>
        </p:nvSpPr>
        <p:spPr bwMode="auto">
          <a:xfrm>
            <a:off x="4677987" y="4055553"/>
            <a:ext cx="6858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78" name="Line 32"/>
          <p:cNvSpPr>
            <a:spLocks noChangeShapeType="1"/>
          </p:cNvSpPr>
          <p:nvPr/>
        </p:nvSpPr>
        <p:spPr bwMode="auto">
          <a:xfrm flipV="1">
            <a:off x="4677987" y="4055553"/>
            <a:ext cx="6858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79" name="Line 34"/>
          <p:cNvSpPr>
            <a:spLocks noChangeShapeType="1"/>
          </p:cNvSpPr>
          <p:nvPr/>
        </p:nvSpPr>
        <p:spPr bwMode="auto">
          <a:xfrm>
            <a:off x="5058987" y="4512753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80" name="Line 34"/>
          <p:cNvSpPr>
            <a:spLocks noChangeShapeType="1"/>
          </p:cNvSpPr>
          <p:nvPr/>
        </p:nvSpPr>
        <p:spPr bwMode="auto">
          <a:xfrm>
            <a:off x="4749424" y="4190605"/>
            <a:ext cx="228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81" name="WordArt 117"/>
          <p:cNvSpPr>
            <a:spLocks noChangeArrowheads="1" noChangeShapeType="1" noTextEdit="1"/>
          </p:cNvSpPr>
          <p:nvPr/>
        </p:nvSpPr>
        <p:spPr bwMode="auto">
          <a:xfrm>
            <a:off x="5444749" y="4302156"/>
            <a:ext cx="709613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Booster</a:t>
            </a:r>
            <a:endParaRPr lang="th-TH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82" name="Line 56"/>
          <p:cNvSpPr>
            <a:spLocks noChangeShapeType="1"/>
          </p:cNvSpPr>
          <p:nvPr/>
        </p:nvSpPr>
        <p:spPr bwMode="auto">
          <a:xfrm>
            <a:off x="5025647" y="4800599"/>
            <a:ext cx="0" cy="304800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83" name="Line 56"/>
          <p:cNvSpPr>
            <a:spLocks noChangeShapeType="1"/>
          </p:cNvSpPr>
          <p:nvPr/>
        </p:nvSpPr>
        <p:spPr bwMode="auto">
          <a:xfrm flipH="1">
            <a:off x="5020512" y="4690552"/>
            <a:ext cx="0" cy="11004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84" name="Line 115"/>
          <p:cNvSpPr>
            <a:spLocks noChangeShapeType="1"/>
          </p:cNvSpPr>
          <p:nvPr/>
        </p:nvSpPr>
        <p:spPr bwMode="auto">
          <a:xfrm>
            <a:off x="2555720" y="3724200"/>
            <a:ext cx="139854" cy="2429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88" name="Line 98"/>
          <p:cNvSpPr>
            <a:spLocks noChangeShapeType="1"/>
          </p:cNvSpPr>
          <p:nvPr/>
        </p:nvSpPr>
        <p:spPr bwMode="auto">
          <a:xfrm flipH="1">
            <a:off x="3276599" y="3742733"/>
            <a:ext cx="228600" cy="0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th-TH"/>
          </a:p>
        </p:txBody>
      </p:sp>
      <p:sp>
        <p:nvSpPr>
          <p:cNvPr id="189" name="Line 104"/>
          <p:cNvSpPr>
            <a:spLocks noChangeShapeType="1"/>
          </p:cNvSpPr>
          <p:nvPr/>
        </p:nvSpPr>
        <p:spPr bwMode="auto">
          <a:xfrm flipH="1" flipV="1">
            <a:off x="3138487" y="3590333"/>
            <a:ext cx="152400" cy="152400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th-TH"/>
          </a:p>
        </p:txBody>
      </p:sp>
      <p:pic>
        <p:nvPicPr>
          <p:cNvPr id="89" name="Picture 5" descr="F:\Logo\Logo POWERMATIC.bmp">
            <a:extLst>
              <a:ext uri="{FF2B5EF4-FFF2-40B4-BE49-F238E27FC236}">
                <a16:creationId xmlns:a16="http://schemas.microsoft.com/office/drawing/2014/main" xmlns="" id="{400F2789-1AAA-47E7-B741-8FA04B9B4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4000" contrast="-8000"/>
          </a:blip>
          <a:srcRect/>
          <a:stretch>
            <a:fillRect/>
          </a:stretch>
        </p:blipFill>
        <p:spPr bwMode="auto">
          <a:xfrm>
            <a:off x="0" y="0"/>
            <a:ext cx="2695575" cy="9286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0" name="Text Box 9">
            <a:extLst>
              <a:ext uri="{FF2B5EF4-FFF2-40B4-BE49-F238E27FC236}">
                <a16:creationId xmlns:a16="http://schemas.microsoft.com/office/drawing/2014/main" xmlns="" id="{ACA80D11-B70F-4EE8-B5DC-C298C2269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761" y="401638"/>
            <a:ext cx="590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1pPr>
            <a:lvl2pPr marL="742950" indent="-28575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2pPr>
            <a:lvl3pPr marL="11430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3pPr>
            <a:lvl4pPr marL="16002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4pPr>
            <a:lvl5pPr marL="2057400" indent="-228600" eaLnBrk="0" hangingPunct="0"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292929"/>
                </a:solidFill>
                <a:latin typeface="Cordia New" pitchFamily="34" charset="-34"/>
                <a:cs typeface="Cordia New" pitchFamily="34" charset="-34"/>
              </a:defRPr>
            </a:lvl9pPr>
          </a:lstStyle>
          <a:p>
            <a:pPr algn="r" eaLnBrk="1" hangingPunct="1"/>
            <a:r>
              <a:rPr lang="th-TH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รายละเอียดทางเทคนิคเครื่องสำรองไฟฟ้า (</a:t>
            </a:r>
            <a:r>
              <a:rPr lang="en-US" sz="3200" b="0" dirty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wis721 BdOul BT" pitchFamily="82" charset="0"/>
                <a:cs typeface="Angsana New" pitchFamily="18" charset="-34"/>
              </a:rPr>
              <a:t>UPS)</a:t>
            </a:r>
            <a:endParaRPr lang="th-TH" sz="3200" b="0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wis721 BdOul BT" pitchFamily="82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891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  <p:bldP spid="97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2" grpId="0" animBg="1"/>
      <p:bldP spid="124" grpId="0" animBg="1"/>
      <p:bldP spid="146" grpId="0" animBg="1"/>
      <p:bldP spid="148" grpId="0" animBg="1"/>
      <p:bldP spid="149" grpId="0" animBg="1"/>
      <p:bldP spid="150" grpId="0" animBg="1"/>
      <p:bldP spid="161" grpId="0" animBg="1"/>
      <p:bldP spid="162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71" grpId="0" animBg="1"/>
      <p:bldP spid="172" grpId="0" animBg="1"/>
      <p:bldP spid="173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8" grpId="0" animBg="1"/>
      <p:bldP spid="189" grpId="0" animBg="1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9115</TotalTime>
  <Words>826</Words>
  <Application>Microsoft Office PowerPoint</Application>
  <PresentationFormat>นำเสนอทางหน้าจอ (4:3)</PresentationFormat>
  <Paragraphs>134</Paragraphs>
  <Slides>20</Slides>
  <Notes>16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20</vt:i4>
      </vt:variant>
    </vt:vector>
  </HeadingPairs>
  <TitlesOfParts>
    <vt:vector size="21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Name</dc:creator>
  <cp:lastModifiedBy>Windows User</cp:lastModifiedBy>
  <cp:revision>747</cp:revision>
  <cp:lastPrinted>2017-12-23T02:33:59Z</cp:lastPrinted>
  <dcterms:created xsi:type="dcterms:W3CDTF">2002-10-04T05:26:42Z</dcterms:created>
  <dcterms:modified xsi:type="dcterms:W3CDTF">2022-11-18T06:38:34Z</dcterms:modified>
</cp:coreProperties>
</file>